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61" r:id="rId5"/>
    <p:sldId id="260" r:id="rId6"/>
    <p:sldId id="275" r:id="rId7"/>
    <p:sldId id="265" r:id="rId8"/>
    <p:sldId id="266" r:id="rId9"/>
    <p:sldId id="267" r:id="rId10"/>
    <p:sldId id="276" r:id="rId11"/>
    <p:sldId id="277" r:id="rId12"/>
    <p:sldId id="278" r:id="rId13"/>
    <p:sldId id="280" r:id="rId14"/>
    <p:sldId id="281" r:id="rId15"/>
    <p:sldId id="283" r:id="rId16"/>
    <p:sldId id="28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テーマ スタイル 2 - アクセント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923"/>
    <p:restoredTop sz="96197"/>
  </p:normalViewPr>
  <p:slideViewPr>
    <p:cSldViewPr snapToGrid="0">
      <p:cViewPr varScale="1">
        <p:scale>
          <a:sx n="106" d="100"/>
          <a:sy n="106" d="100"/>
        </p:scale>
        <p:origin x="200" y="5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6/11/23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6/11/23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586B75A-687E-405C-8A0B-8D00578BA2C3}" type="datetimeFigureOut">
              <a:rPr lang="en-US" dirty="0"/>
              <a:pPr/>
              <a:t>6/11/23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6/11/23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6/11/23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6/11/23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6/11/23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ja-JP" altLang="en-US"/>
              <a:t>マスター タイトルの書式設定</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fld id="{5586B75A-687E-405C-8A0B-8D00578BA2C3}" type="datetimeFigureOut">
              <a:rPr lang="en-US" dirty="0"/>
              <a:pPr/>
              <a:t>6/11/23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fld id="{5586B75A-687E-405C-8A0B-8D00578BA2C3}" type="datetimeFigureOut">
              <a:rPr lang="en-US" dirty="0"/>
              <a:pPr/>
              <a:t>6/11/23</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6/11/23</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kumimoji="1"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B75076-38F2-643C-303C-1C63B1DF21ED}"/>
              </a:ext>
            </a:extLst>
          </p:cNvPr>
          <p:cNvSpPr>
            <a:spLocks noGrp="1"/>
          </p:cNvSpPr>
          <p:nvPr>
            <p:ph type="ctrTitle"/>
          </p:nvPr>
        </p:nvSpPr>
        <p:spPr/>
        <p:txBody>
          <a:bodyPr>
            <a:normAutofit fontScale="90000"/>
          </a:bodyPr>
          <a:lstStyle/>
          <a:p>
            <a:r>
              <a:rPr kumimoji="1" lang="ja-JP" altLang="en-US"/>
              <a:t>現代ロシア語の</a:t>
            </a:r>
            <a:br>
              <a:rPr kumimoji="1" lang="en-US" altLang="ja-JP" dirty="0"/>
            </a:br>
            <a:r>
              <a:rPr kumimoji="1" lang="ja-JP" altLang="en-US"/>
              <a:t>否定生格を認可する 「視点」 とは</a:t>
            </a:r>
            <a:br>
              <a:rPr kumimoji="1" lang="en-US" altLang="ja-JP" dirty="0"/>
            </a:br>
            <a:r>
              <a:rPr kumimoji="1" lang="ja-JP" altLang="en-US"/>
              <a:t>誰のものなのか </a:t>
            </a:r>
          </a:p>
        </p:txBody>
      </p:sp>
      <p:sp>
        <p:nvSpPr>
          <p:cNvPr id="3" name="字幕 2">
            <a:extLst>
              <a:ext uri="{FF2B5EF4-FFF2-40B4-BE49-F238E27FC236}">
                <a16:creationId xmlns:a16="http://schemas.microsoft.com/office/drawing/2014/main" id="{2AB21479-A8A0-FC1F-C40F-5E0993044F5A}"/>
              </a:ext>
            </a:extLst>
          </p:cNvPr>
          <p:cNvSpPr>
            <a:spLocks noGrp="1"/>
          </p:cNvSpPr>
          <p:nvPr>
            <p:ph type="subTitle" idx="1"/>
          </p:nvPr>
        </p:nvSpPr>
        <p:spPr>
          <a:xfrm>
            <a:off x="1100014" y="4670246"/>
            <a:ext cx="7837157" cy="914400"/>
          </a:xfrm>
        </p:spPr>
        <p:txBody>
          <a:bodyPr>
            <a:normAutofit/>
          </a:bodyPr>
          <a:lstStyle/>
          <a:p>
            <a:endParaRPr lang="en-US" altLang="ja-JP" sz="1800" dirty="0">
              <a:effectLst/>
              <a:latin typeface="HiraMinProN"/>
            </a:endParaRPr>
          </a:p>
          <a:p>
            <a:r>
              <a:rPr lang="ja-JP" altLang="en-US" sz="1800">
                <a:effectLst/>
                <a:latin typeface="HiraMinProN"/>
              </a:rPr>
              <a:t>木下蒼一朗</a:t>
            </a:r>
            <a:r>
              <a:rPr lang="en-US" altLang="ja-JP" sz="1800" dirty="0">
                <a:effectLst/>
                <a:latin typeface="HiraMinProN"/>
              </a:rPr>
              <a:t>(</a:t>
            </a:r>
            <a:r>
              <a:rPr lang="ja-JP" altLang="en-US" sz="1800">
                <a:effectLst/>
                <a:latin typeface="HiraMinProN"/>
              </a:rPr>
              <a:t>東京大学大学院人文社会系研究科</a:t>
            </a:r>
            <a:r>
              <a:rPr lang="en-US" altLang="ja-JP" sz="1800" dirty="0">
                <a:effectLst/>
                <a:latin typeface="HiraMinProN"/>
              </a:rPr>
              <a:t>/</a:t>
            </a:r>
            <a:r>
              <a:rPr lang="ja-JP" altLang="en-US" sz="1800">
                <a:effectLst/>
                <a:latin typeface="HiraMinProN"/>
              </a:rPr>
              <a:t>日本学術振興会特別研究員 </a:t>
            </a:r>
            <a:r>
              <a:rPr lang="en-US" altLang="ja-JP" sz="1800" dirty="0">
                <a:effectLst/>
                <a:latin typeface="HiraMinProN"/>
              </a:rPr>
              <a:t>)</a:t>
            </a:r>
            <a:endParaRPr lang="ja-JP" altLang="en-US" sz="1100"/>
          </a:p>
          <a:p>
            <a:endParaRPr lang="ja-JP" altLang="en-US" sz="1400"/>
          </a:p>
        </p:txBody>
      </p:sp>
    </p:spTree>
    <p:extLst>
      <p:ext uri="{BB962C8B-B14F-4D97-AF65-F5344CB8AC3E}">
        <p14:creationId xmlns:p14="http://schemas.microsoft.com/office/powerpoint/2010/main" val="3925039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9D98AB7-3C4B-10AE-F534-D31709DAAB6B}"/>
              </a:ext>
            </a:extLst>
          </p:cNvPr>
          <p:cNvSpPr txBox="1"/>
          <p:nvPr/>
        </p:nvSpPr>
        <p:spPr>
          <a:xfrm>
            <a:off x="130629" y="119743"/>
            <a:ext cx="11952514" cy="6740307"/>
          </a:xfrm>
          <a:prstGeom prst="rect">
            <a:avLst/>
          </a:prstGeom>
          <a:noFill/>
        </p:spPr>
        <p:txBody>
          <a:bodyPr wrap="square" rtlCol="0">
            <a:spAutoFit/>
          </a:bodyPr>
          <a:lstStyle/>
          <a:p>
            <a:r>
              <a:rPr kumimoji="1" lang="en-US" altLang="ja-JP" sz="3200" dirty="0">
                <a:latin typeface="Times" pitchFamily="2" charset="0"/>
              </a:rPr>
              <a:t>[</a:t>
            </a:r>
            <a:r>
              <a:rPr kumimoji="1" lang="ja-JP" altLang="en-US" sz="3200" b="1">
                <a:latin typeface="Times" pitchFamily="2" charset="0"/>
              </a:rPr>
              <a:t>問</a:t>
            </a:r>
            <a:r>
              <a:rPr kumimoji="1" lang="en-US" altLang="ja-JP" sz="3200" b="1" dirty="0">
                <a:latin typeface="Times" pitchFamily="2" charset="0"/>
              </a:rPr>
              <a:t>2. “</a:t>
            </a:r>
            <a:r>
              <a:rPr kumimoji="1" lang="ja-JP" altLang="en-US" sz="3200" b="1">
                <a:latin typeface="Times" pitchFamily="2" charset="0"/>
              </a:rPr>
              <a:t>誰による</a:t>
            </a:r>
            <a:r>
              <a:rPr kumimoji="1" lang="en-US" altLang="ja-JP" sz="3200" b="1" dirty="0">
                <a:latin typeface="Times" pitchFamily="2" charset="0"/>
              </a:rPr>
              <a:t>”</a:t>
            </a:r>
            <a:r>
              <a:rPr kumimoji="1" lang="ja-JP" altLang="en-US" sz="3200" b="1">
                <a:latin typeface="Times" pitchFamily="2" charset="0"/>
              </a:rPr>
              <a:t> 状況構築なのか</a:t>
            </a:r>
            <a:r>
              <a:rPr kumimoji="1" lang="en-US" altLang="ja-JP" sz="3200" dirty="0">
                <a:latin typeface="Times" pitchFamily="2" charset="0"/>
              </a:rPr>
              <a:t>]</a:t>
            </a:r>
            <a:endParaRPr lang="en-US" altLang="ja-JP" sz="2000" dirty="0">
              <a:latin typeface="Times" pitchFamily="2" charset="0"/>
            </a:endParaRPr>
          </a:p>
          <a:p>
            <a:endParaRPr lang="en-US" altLang="ja-JP" sz="2000" dirty="0">
              <a:latin typeface="Times" pitchFamily="2" charset="0"/>
            </a:endParaRPr>
          </a:p>
          <a:p>
            <a:pPr marL="342900" indent="-342900">
              <a:buFont typeface="Wingdings" pitchFamily="2" charset="2"/>
              <a:buChar char="ü"/>
            </a:pPr>
            <a:r>
              <a:rPr lang="ja-JP" altLang="en-US" sz="2000">
                <a:latin typeface="Times" pitchFamily="2" charset="0"/>
              </a:rPr>
              <a:t>視点構造説は問</a:t>
            </a:r>
            <a:r>
              <a:rPr lang="en-US" altLang="ja-JP" sz="2000" dirty="0">
                <a:latin typeface="Times" pitchFamily="2" charset="0"/>
              </a:rPr>
              <a:t>1</a:t>
            </a:r>
            <a:r>
              <a:rPr lang="ja-JP" altLang="en-US" sz="2000">
                <a:latin typeface="Times" pitchFamily="2" charset="0"/>
              </a:rPr>
              <a:t>に対して次のように答えている。</a:t>
            </a:r>
            <a:endParaRPr lang="en-US" altLang="ja-JP" sz="2000" dirty="0">
              <a:latin typeface="Times" pitchFamily="2" charset="0"/>
            </a:endParaRPr>
          </a:p>
          <a:p>
            <a:r>
              <a:rPr lang="en-US" altLang="ja-JP" sz="2000" dirty="0">
                <a:latin typeface="Times" pitchFamily="2" charset="0"/>
              </a:rPr>
              <a:t>	Q.</a:t>
            </a:r>
            <a:r>
              <a:rPr lang="ja-JP" altLang="en-US" sz="2000">
                <a:latin typeface="Times" pitchFamily="2" charset="0"/>
              </a:rPr>
              <a:t> ある自動詞文が存在に関わる文</a:t>
            </a:r>
            <a:r>
              <a:rPr lang="en-US" altLang="ja-JP" sz="2000" dirty="0">
                <a:latin typeface="Times" pitchFamily="2" charset="0"/>
              </a:rPr>
              <a:t>(AES/NES)</a:t>
            </a:r>
            <a:r>
              <a:rPr lang="ja-JP" altLang="en-US" sz="2000">
                <a:latin typeface="Times" pitchFamily="2" charset="0"/>
              </a:rPr>
              <a:t>となるのはいつですか？</a:t>
            </a:r>
            <a:endParaRPr lang="en-US" altLang="ja-JP" sz="2000" dirty="0">
              <a:latin typeface="Times" pitchFamily="2" charset="0"/>
            </a:endParaRPr>
          </a:p>
          <a:p>
            <a:r>
              <a:rPr lang="en-US" altLang="ja-JP" sz="2000" dirty="0">
                <a:latin typeface="Times" pitchFamily="2" charset="0"/>
              </a:rPr>
              <a:t>	A.</a:t>
            </a:r>
            <a:r>
              <a:rPr lang="ja-JP" altLang="en-US" sz="2000">
                <a:latin typeface="Times" pitchFamily="2" charset="0"/>
              </a:rPr>
              <a:t> </a:t>
            </a:r>
            <a:r>
              <a:rPr lang="ja-JP" altLang="en-US" sz="2000" u="sng">
                <a:latin typeface="Times" pitchFamily="2" charset="0"/>
              </a:rPr>
              <a:t>話し手</a:t>
            </a:r>
            <a:r>
              <a:rPr lang="ja-JP" altLang="en-US" sz="2000">
                <a:latin typeface="Times" pitchFamily="2" charset="0"/>
              </a:rPr>
              <a:t>が</a:t>
            </a:r>
            <a:r>
              <a:rPr lang="en-US" altLang="ja-JP" sz="2000" dirty="0">
                <a:latin typeface="Times" pitchFamily="2" charset="0"/>
              </a:rPr>
              <a:t>THING</a:t>
            </a:r>
            <a:r>
              <a:rPr lang="ja-JP" altLang="en-US" sz="2000">
                <a:latin typeface="Times" pitchFamily="2" charset="0"/>
              </a:rPr>
              <a:t>でなく</a:t>
            </a:r>
            <a:r>
              <a:rPr lang="en-US" altLang="ja-JP" sz="2000" dirty="0">
                <a:latin typeface="Times" pitchFamily="2" charset="0"/>
              </a:rPr>
              <a:t>LOC</a:t>
            </a:r>
            <a:r>
              <a:rPr lang="ja-JP" altLang="en-US" sz="2000">
                <a:latin typeface="Times" pitchFamily="2" charset="0"/>
              </a:rPr>
              <a:t>を状況構築の出発点としているとき、そしてそのときのみです。</a:t>
            </a:r>
            <a:endParaRPr lang="en-US" altLang="ja-JP" sz="2000" dirty="0">
              <a:latin typeface="Times" pitchFamily="2" charset="0"/>
            </a:endParaRPr>
          </a:p>
          <a:p>
            <a:endParaRPr lang="en-US" altLang="ja-JP" sz="2000" dirty="0">
              <a:latin typeface="Times" pitchFamily="2" charset="0"/>
            </a:endParaRPr>
          </a:p>
          <a:p>
            <a:pPr marL="342900" indent="-342900">
              <a:buFont typeface="Wingdings" pitchFamily="2" charset="2"/>
              <a:buChar char="Ø"/>
            </a:pPr>
            <a:r>
              <a:rPr lang="ja-JP" altLang="en-US" sz="2000">
                <a:latin typeface="Times" pitchFamily="2" charset="0"/>
              </a:rPr>
              <a:t>この説を額面通りに受け入れるならば、ある</a:t>
            </a:r>
            <a:r>
              <a:rPr lang="en-US" altLang="ja-JP" sz="2000" dirty="0">
                <a:latin typeface="Times" pitchFamily="2" charset="0"/>
              </a:rPr>
              <a:t>NES</a:t>
            </a:r>
            <a:r>
              <a:rPr lang="ja-JP" altLang="en-US" sz="2000">
                <a:latin typeface="Times" pitchFamily="2" charset="0"/>
              </a:rPr>
              <a:t>が不自然でないとき、否定生格に置かれた名詞句の指示対象の存在にコミットしていない／</a:t>
            </a:r>
            <a:r>
              <a:rPr lang="en-US" altLang="ja-JP" sz="2000" dirty="0">
                <a:latin typeface="Times" pitchFamily="2" charset="0"/>
              </a:rPr>
              <a:t>LOC</a:t>
            </a:r>
            <a:r>
              <a:rPr lang="ja-JP" altLang="en-US" sz="2000">
                <a:latin typeface="Times" pitchFamily="2" charset="0"/>
              </a:rPr>
              <a:t>を視点の中心としているのは、</a:t>
            </a:r>
            <a:r>
              <a:rPr lang="ja-JP" altLang="en-US" sz="2000" b="1" u="sng">
                <a:latin typeface="Times" pitchFamily="2" charset="0"/>
              </a:rPr>
              <a:t>その文を発話する話し手本人</a:t>
            </a:r>
            <a:r>
              <a:rPr lang="ja-JP" altLang="en-US" sz="2000">
                <a:latin typeface="Times" pitchFamily="2" charset="0"/>
              </a:rPr>
              <a:t>であることになる。</a:t>
            </a:r>
            <a:endParaRPr lang="en-US" altLang="ja-JP" sz="2000" dirty="0">
              <a:latin typeface="Times" pitchFamily="2" charset="0"/>
            </a:endParaRPr>
          </a:p>
          <a:p>
            <a:pPr marL="342900" indent="-342900">
              <a:buFont typeface="Wingdings" pitchFamily="2" charset="2"/>
              <a:buChar char="Ø"/>
            </a:pPr>
            <a:endParaRPr lang="en-US" altLang="ja-JP" sz="2000" dirty="0">
              <a:latin typeface="Times" pitchFamily="2" charset="0"/>
            </a:endParaRPr>
          </a:p>
          <a:p>
            <a:r>
              <a:rPr lang="en-US" altLang="ja-JP" sz="2000" dirty="0">
                <a:latin typeface="Times" pitchFamily="2" charset="0"/>
              </a:rPr>
              <a:t>(3)b.</a:t>
            </a:r>
            <a:r>
              <a:rPr lang="en-US" altLang="ja-JP" sz="2000" b="1" dirty="0">
                <a:latin typeface="Times" pitchFamily="2" charset="0"/>
              </a:rPr>
              <a:t>	</a:t>
            </a:r>
            <a:r>
              <a:rPr lang="en-US" altLang="ja-JP" sz="2000" b="1" i="1" dirty="0" err="1">
                <a:highlight>
                  <a:srgbClr val="00FF00"/>
                </a:highlight>
                <a:latin typeface="Times" pitchFamily="2" charset="0"/>
              </a:rPr>
              <a:t>Otv’ét-a</a:t>
            </a:r>
            <a:r>
              <a:rPr lang="en-US" altLang="ja-JP" sz="2000" i="1" dirty="0">
                <a:latin typeface="Times" pitchFamily="2" charset="0"/>
              </a:rPr>
              <a:t>				</a:t>
            </a:r>
            <a:r>
              <a:rPr lang="en-US" altLang="ja-JP" sz="2000" i="1" dirty="0" err="1">
                <a:latin typeface="Times" pitchFamily="2" charset="0"/>
              </a:rPr>
              <a:t>iz</a:t>
            </a:r>
            <a:r>
              <a:rPr lang="en-US" altLang="ja-JP" sz="2000" i="1" dirty="0">
                <a:latin typeface="Times" pitchFamily="2" charset="0"/>
              </a:rPr>
              <a:t>		</a:t>
            </a:r>
            <a:r>
              <a:rPr lang="en-US" altLang="ja-JP" sz="2000" i="1" dirty="0" err="1">
                <a:latin typeface="Times" pitchFamily="2" charset="0"/>
              </a:rPr>
              <a:t>pólk-a</a:t>
            </a:r>
            <a:r>
              <a:rPr lang="en-US" altLang="ja-JP" sz="2000" i="1" dirty="0">
                <a:latin typeface="Times" pitchFamily="2" charset="0"/>
              </a:rPr>
              <a:t> 	 			</a:t>
            </a:r>
            <a:r>
              <a:rPr lang="en-US" altLang="ja-JP" sz="2000" i="1" dirty="0" err="1">
                <a:highlight>
                  <a:srgbClr val="00FF00"/>
                </a:highlight>
                <a:latin typeface="Times" pitchFamily="2" charset="0"/>
              </a:rPr>
              <a:t>n’e</a:t>
            </a:r>
            <a:r>
              <a:rPr lang="en-US" altLang="ja-JP" sz="2000" i="1" dirty="0">
                <a:latin typeface="Times" pitchFamily="2" charset="0"/>
              </a:rPr>
              <a:t>		</a:t>
            </a:r>
            <a:r>
              <a:rPr lang="en-US" altLang="ja-JP" sz="2000" i="1" dirty="0" err="1">
                <a:latin typeface="Times" pitchFamily="2" charset="0"/>
              </a:rPr>
              <a:t>pr’is</a:t>
            </a:r>
            <a:r>
              <a:rPr lang="en-US" altLang="ja-JP" sz="2000" i="1" dirty="0">
                <a:latin typeface="Times" pitchFamily="2" charset="0"/>
              </a:rPr>
              <a:t>̌-</a:t>
            </a:r>
            <a:r>
              <a:rPr lang="en-US" altLang="ja-JP" sz="2000" i="1" dirty="0" err="1">
                <a:latin typeface="Times" pitchFamily="2" charset="0"/>
              </a:rPr>
              <a:t>ló</a:t>
            </a:r>
            <a:r>
              <a:rPr lang="en-US" altLang="ja-JP" sz="2000" dirty="0">
                <a:latin typeface="Times" pitchFamily="2" charset="0"/>
              </a:rPr>
              <a:t>.	</a:t>
            </a:r>
            <a:br>
              <a:rPr lang="en-US" altLang="ja-JP" sz="2000" dirty="0">
                <a:latin typeface="Times" pitchFamily="2" charset="0"/>
              </a:rPr>
            </a:br>
            <a:r>
              <a:rPr lang="en-US" altLang="ja-JP" sz="2000" dirty="0">
                <a:latin typeface="Times" pitchFamily="2" charset="0"/>
              </a:rPr>
              <a:t>	 	answer-</a:t>
            </a:r>
            <a:r>
              <a:rPr lang="en-US" altLang="ja-JP" sz="2000" cap="small" dirty="0" err="1">
                <a:latin typeface="Times" pitchFamily="2" charset="0"/>
              </a:rPr>
              <a:t>m.sg.</a:t>
            </a:r>
            <a:r>
              <a:rPr lang="en-US" altLang="ja-JP" sz="2000" b="1" cap="small" dirty="0" err="1">
                <a:highlight>
                  <a:srgbClr val="00FF00"/>
                </a:highlight>
                <a:latin typeface="Times" pitchFamily="2" charset="0"/>
              </a:rPr>
              <a:t>gen</a:t>
            </a:r>
            <a:r>
              <a:rPr lang="en-US" altLang="ja-JP" sz="2000" dirty="0">
                <a:latin typeface="Times" pitchFamily="2" charset="0"/>
              </a:rPr>
              <a:t>	 	from	regiment-</a:t>
            </a:r>
            <a:r>
              <a:rPr lang="en-US" altLang="ja-JP" sz="2000" cap="small" dirty="0" err="1">
                <a:latin typeface="Times" pitchFamily="2" charset="0"/>
              </a:rPr>
              <a:t>m.sg.gen</a:t>
            </a:r>
            <a:r>
              <a:rPr lang="en-US" altLang="ja-JP" sz="2000" cap="small" dirty="0">
                <a:latin typeface="Times" pitchFamily="2" charset="0"/>
              </a:rPr>
              <a:t>	</a:t>
            </a:r>
            <a:r>
              <a:rPr lang="en-US" altLang="ja-JP" sz="2000" cap="small" dirty="0">
                <a:highlight>
                  <a:srgbClr val="00FF00"/>
                </a:highlight>
                <a:latin typeface="Times" pitchFamily="2" charset="0"/>
              </a:rPr>
              <a:t>neg</a:t>
            </a:r>
            <a:r>
              <a:rPr lang="en-US" altLang="ja-JP" sz="2000" dirty="0">
                <a:highlight>
                  <a:srgbClr val="00FF00"/>
                </a:highlight>
                <a:latin typeface="Times" pitchFamily="2" charset="0"/>
              </a:rPr>
              <a:t>	</a:t>
            </a:r>
            <a:r>
              <a:rPr lang="en-US" altLang="ja-JP" sz="2000" dirty="0">
                <a:latin typeface="Times" pitchFamily="2" charset="0"/>
              </a:rPr>
              <a:t>	arrive-3.</a:t>
            </a:r>
            <a:r>
              <a:rPr lang="en-US" altLang="ja-JP" sz="2000" cap="small" dirty="0">
                <a:latin typeface="Times" pitchFamily="2" charset="0"/>
              </a:rPr>
              <a:t>sg.n.past</a:t>
            </a:r>
            <a:endParaRPr lang="en-US" altLang="ja-JP" sz="2000" dirty="0">
              <a:latin typeface="Times" pitchFamily="2" charset="0"/>
            </a:endParaRPr>
          </a:p>
          <a:p>
            <a:r>
              <a:rPr lang="en-US" altLang="ja-JP" sz="2000" dirty="0">
                <a:latin typeface="Times" pitchFamily="2" charset="0"/>
              </a:rPr>
              <a:t>		</a:t>
            </a:r>
            <a:r>
              <a:rPr lang="ja-JP" altLang="en-US" sz="2000">
                <a:latin typeface="Times" pitchFamily="2" charset="0"/>
              </a:rPr>
              <a:t>「連隊からは何の返答もなかった」</a:t>
            </a:r>
            <a:endParaRPr lang="en-US" altLang="ja-JP" sz="2000" dirty="0">
              <a:latin typeface="Times" pitchFamily="2" charset="0"/>
            </a:endParaRPr>
          </a:p>
          <a:p>
            <a:endParaRPr lang="en-US" altLang="ja-JP" sz="2000" dirty="0">
              <a:latin typeface="Times" pitchFamily="2" charset="0"/>
            </a:endParaRPr>
          </a:p>
          <a:p>
            <a:r>
              <a:rPr lang="en-US" altLang="ja-JP" sz="2000" dirty="0">
                <a:latin typeface="Times" pitchFamily="2" charset="0"/>
              </a:rPr>
              <a:t>(6)b.	</a:t>
            </a:r>
            <a:r>
              <a:rPr lang="en-US" altLang="ja-JP" sz="2000" b="1" i="1" dirty="0">
                <a:highlight>
                  <a:srgbClr val="00FF00"/>
                </a:highlight>
                <a:latin typeface="Times" pitchFamily="2" charset="0"/>
              </a:rPr>
              <a:t>P’</a:t>
            </a:r>
            <a:r>
              <a:rPr lang="en-US" altLang="ja-JP" sz="2000" b="1" i="1" dirty="0" err="1">
                <a:highlight>
                  <a:srgbClr val="00FF00"/>
                </a:highlight>
                <a:latin typeface="Times" pitchFamily="2" charset="0"/>
              </a:rPr>
              <a:t>ét</a:t>
            </a:r>
            <a:r>
              <a:rPr lang="en-US" altLang="ja-JP" sz="2000" b="1" i="1" dirty="0">
                <a:highlight>
                  <a:srgbClr val="00FF00"/>
                </a:highlight>
                <a:latin typeface="Times" pitchFamily="2" charset="0"/>
              </a:rPr>
              <a:t>’-</a:t>
            </a:r>
            <a:r>
              <a:rPr lang="en-US" altLang="ja-JP" sz="2000" b="1" i="1" dirty="0" err="1">
                <a:highlight>
                  <a:srgbClr val="00FF00"/>
                </a:highlight>
                <a:latin typeface="Times" pitchFamily="2" charset="0"/>
              </a:rPr>
              <a:t>i</a:t>
            </a:r>
            <a:r>
              <a:rPr kumimoji="1" lang="en-US" altLang="ja-JP" sz="2000" b="1" i="1" dirty="0">
                <a:latin typeface="Times" pitchFamily="2" charset="0"/>
              </a:rPr>
              <a:t>		</a:t>
            </a:r>
            <a:r>
              <a:rPr kumimoji="1" lang="en-US" altLang="ja-JP" sz="2000" i="1" dirty="0" err="1">
                <a:latin typeface="Times" pitchFamily="2" charset="0"/>
              </a:rPr>
              <a:t>na</a:t>
            </a:r>
            <a:r>
              <a:rPr kumimoji="1" lang="en-US" altLang="ja-JP" sz="2000" i="1" dirty="0">
                <a:latin typeface="Times" pitchFamily="2" charset="0"/>
              </a:rPr>
              <a:t>	</a:t>
            </a:r>
            <a:r>
              <a:rPr kumimoji="1" lang="en-US" altLang="ja-JP" sz="2000" i="1" dirty="0" err="1">
                <a:latin typeface="Times" pitchFamily="2" charset="0"/>
              </a:rPr>
              <a:t>koncért</a:t>
            </a:r>
            <a:r>
              <a:rPr kumimoji="1" lang="en-US" altLang="ja-JP" sz="2000" i="1" dirty="0">
                <a:latin typeface="Times" pitchFamily="2" charset="0"/>
              </a:rPr>
              <a:t>’-e			</a:t>
            </a:r>
            <a:r>
              <a:rPr kumimoji="1" lang="en-US" altLang="ja-JP" sz="2000" i="1" dirty="0" err="1">
                <a:highlight>
                  <a:srgbClr val="00FF00"/>
                </a:highlight>
                <a:latin typeface="Times" pitchFamily="2" charset="0"/>
              </a:rPr>
              <a:t>n’é</a:t>
            </a:r>
            <a:r>
              <a:rPr kumimoji="1" lang="en-US" altLang="ja-JP" sz="2000" i="1" dirty="0">
                <a:latin typeface="Times" pitchFamily="2" charset="0"/>
              </a:rPr>
              <a:t>		</a:t>
            </a:r>
            <a:r>
              <a:rPr kumimoji="1" lang="en-US" altLang="ja-JP" sz="2000" i="1" dirty="0" err="1">
                <a:latin typeface="Times" pitchFamily="2" charset="0"/>
              </a:rPr>
              <a:t>bylo</a:t>
            </a:r>
            <a:r>
              <a:rPr kumimoji="1" lang="en-US" altLang="ja-JP" sz="2000" i="1" dirty="0">
                <a:latin typeface="Times" pitchFamily="2" charset="0"/>
              </a:rPr>
              <a:t>.</a:t>
            </a:r>
            <a:endParaRPr kumimoji="1" lang="en-US" altLang="ja-JP" sz="2000" dirty="0">
              <a:latin typeface="Times" pitchFamily="2" charset="0"/>
            </a:endParaRPr>
          </a:p>
          <a:p>
            <a:r>
              <a:rPr kumimoji="1" lang="en-US" altLang="ja-JP" sz="2000" i="1" dirty="0">
                <a:latin typeface="Times" pitchFamily="2" charset="0"/>
              </a:rPr>
              <a:t>		</a:t>
            </a:r>
            <a:r>
              <a:rPr kumimoji="1" lang="en-US" altLang="ja-JP" sz="2000" b="1" dirty="0" err="1">
                <a:latin typeface="Times" pitchFamily="2" charset="0"/>
              </a:rPr>
              <a:t>Petja</a:t>
            </a:r>
            <a:r>
              <a:rPr kumimoji="1" lang="en-US" altLang="ja-JP" sz="2000" b="1" dirty="0">
                <a:latin typeface="Times" pitchFamily="2" charset="0"/>
              </a:rPr>
              <a:t>-</a:t>
            </a:r>
            <a:r>
              <a:rPr kumimoji="1" lang="en-US" altLang="ja-JP" sz="2000" b="1" cap="small" dirty="0">
                <a:highlight>
                  <a:srgbClr val="00FF00"/>
                </a:highlight>
                <a:latin typeface="Times" pitchFamily="2" charset="0"/>
              </a:rPr>
              <a:t>gen</a:t>
            </a:r>
            <a:r>
              <a:rPr kumimoji="1" lang="en-US" altLang="ja-JP" sz="2000" dirty="0">
                <a:latin typeface="Times" pitchFamily="2" charset="0"/>
              </a:rPr>
              <a:t>	at	concert-</a:t>
            </a:r>
            <a:r>
              <a:rPr kumimoji="1" lang="en-US" altLang="ja-JP" sz="2000" cap="small" dirty="0" err="1">
                <a:latin typeface="Times" pitchFamily="2" charset="0"/>
              </a:rPr>
              <a:t>m.sg.loc</a:t>
            </a:r>
            <a:r>
              <a:rPr kumimoji="1" lang="en-US" altLang="ja-JP" sz="2000" dirty="0">
                <a:latin typeface="Times" pitchFamily="2" charset="0"/>
              </a:rPr>
              <a:t>		</a:t>
            </a:r>
            <a:r>
              <a:rPr kumimoji="1" lang="en-US" altLang="ja-JP" sz="2000" cap="small" dirty="0">
                <a:highlight>
                  <a:srgbClr val="00FF00"/>
                </a:highlight>
                <a:latin typeface="Times" pitchFamily="2" charset="0"/>
              </a:rPr>
              <a:t>neg</a:t>
            </a:r>
            <a:r>
              <a:rPr kumimoji="1" lang="en-US" altLang="ja-JP" sz="2000" dirty="0">
                <a:latin typeface="Times" pitchFamily="2" charset="0"/>
              </a:rPr>
              <a:t>		be-</a:t>
            </a:r>
            <a:r>
              <a:rPr kumimoji="1" lang="en-US" altLang="ja-JP" sz="2000" cap="small" dirty="0" err="1">
                <a:latin typeface="Times" pitchFamily="2" charset="0"/>
              </a:rPr>
              <a:t>n.sg.past</a:t>
            </a:r>
            <a:r>
              <a:rPr kumimoji="1" lang="en-US" altLang="ja-JP" sz="2000" cap="small" dirty="0">
                <a:latin typeface="Times" pitchFamily="2" charset="0"/>
              </a:rPr>
              <a:t>.</a:t>
            </a:r>
            <a:endParaRPr kumimoji="1" lang="en-US" altLang="ja-JP" sz="2000" b="1" cap="small" dirty="0">
              <a:latin typeface="Times" pitchFamily="2" charset="0"/>
            </a:endParaRPr>
          </a:p>
          <a:p>
            <a:r>
              <a:rPr kumimoji="1" lang="en-US" altLang="ja-JP" sz="2000" cap="small" dirty="0">
                <a:latin typeface="Times" pitchFamily="2" charset="0"/>
              </a:rPr>
              <a:t>		</a:t>
            </a:r>
            <a:r>
              <a:rPr kumimoji="1" lang="ja-JP" altLang="en-US" sz="2000" cap="small">
                <a:latin typeface="Times" pitchFamily="2" charset="0"/>
              </a:rPr>
              <a:t>「ペーチャはコンサートに来てなかったよ」</a:t>
            </a:r>
            <a:endParaRPr kumimoji="1" lang="en-US" altLang="ja-JP" sz="2000" cap="small" dirty="0">
              <a:latin typeface="Times" pitchFamily="2" charset="0"/>
            </a:endParaRPr>
          </a:p>
          <a:p>
            <a:pPr marL="342900" indent="-342900">
              <a:buFont typeface="Wingdings" pitchFamily="2" charset="2"/>
              <a:buChar char="Ø"/>
            </a:pPr>
            <a:endParaRPr lang="en-US" altLang="ja-JP" sz="2000" dirty="0">
              <a:latin typeface="Times" pitchFamily="2" charset="0"/>
            </a:endParaRPr>
          </a:p>
          <a:p>
            <a:pPr marL="342900" indent="-342900">
              <a:buFont typeface="Wingdings" pitchFamily="2" charset="2"/>
              <a:buChar char="ü"/>
            </a:pPr>
            <a:r>
              <a:rPr lang="ja-JP" altLang="en-US" sz="2000">
                <a:latin typeface="Times" pitchFamily="2" charset="0"/>
              </a:rPr>
              <a:t>返答が到着するかもしれない場所を視点の中心とし、そこに返答という</a:t>
            </a:r>
            <a:r>
              <a:rPr lang="en-US" altLang="ja-JP" sz="2000" dirty="0">
                <a:latin typeface="Times" pitchFamily="2" charset="0"/>
              </a:rPr>
              <a:t>THING</a:t>
            </a:r>
            <a:r>
              <a:rPr lang="ja-JP" altLang="en-US" sz="2000">
                <a:latin typeface="Times" pitchFamily="2" charset="0"/>
              </a:rPr>
              <a:t>が存在しなかったと思っているのは </a:t>
            </a:r>
            <a:r>
              <a:rPr lang="en-US" altLang="ja-JP" sz="2000" dirty="0">
                <a:latin typeface="Times" pitchFamily="2" charset="0"/>
              </a:rPr>
              <a:t>(3b)</a:t>
            </a:r>
            <a:r>
              <a:rPr lang="ja-JP" altLang="en-US" sz="2000">
                <a:latin typeface="Times" pitchFamily="2" charset="0"/>
              </a:rPr>
              <a:t> を発話する話し手本人。同様に、コンサート会場を視点の中心とし、そこにペーチャが現れなかったと考えているのは </a:t>
            </a:r>
            <a:r>
              <a:rPr lang="en-US" altLang="ja-JP" sz="2000" dirty="0">
                <a:latin typeface="Times" pitchFamily="2" charset="0"/>
              </a:rPr>
              <a:t>(6b)</a:t>
            </a:r>
            <a:r>
              <a:rPr lang="ja-JP" altLang="en-US" sz="2000">
                <a:latin typeface="Times" pitchFamily="2" charset="0"/>
              </a:rPr>
              <a:t> を発話する話し手本人。</a:t>
            </a:r>
            <a:endParaRPr lang="en-US" altLang="ja-JP" sz="2000" dirty="0">
              <a:latin typeface="Times" pitchFamily="2" charset="0"/>
            </a:endParaRPr>
          </a:p>
        </p:txBody>
      </p:sp>
    </p:spTree>
    <p:extLst>
      <p:ext uri="{BB962C8B-B14F-4D97-AF65-F5344CB8AC3E}">
        <p14:creationId xmlns:p14="http://schemas.microsoft.com/office/powerpoint/2010/main" val="2289393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1000"/>
                                        <p:tgtEl>
                                          <p:spTgt spid="2">
                                            <p:txEl>
                                              <p:pRg st="3" end="3"/>
                                            </p:txEl>
                                          </p:spTgt>
                                        </p:tgtEl>
                                      </p:cBhvr>
                                    </p:animEffect>
                                    <p:anim calcmode="lin" valueType="num">
                                      <p:cBhvr>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1000"/>
                                        <p:tgtEl>
                                          <p:spTgt spid="2">
                                            <p:txEl>
                                              <p:pRg st="6" end="6"/>
                                            </p:txEl>
                                          </p:spTgt>
                                        </p:tgtEl>
                                      </p:cBhvr>
                                    </p:animEffect>
                                    <p:anim calcmode="lin" valueType="num">
                                      <p:cBhvr>
                                        <p:cTn id="29"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Effect transition="in" filter="randombar(horizontal)">
                                      <p:cBhvr>
                                        <p:cTn id="35" dur="500"/>
                                        <p:tgtEl>
                                          <p:spTgt spid="2">
                                            <p:txEl>
                                              <p:pRg st="8" end="8"/>
                                            </p:txEl>
                                          </p:spTgt>
                                        </p:tgtEl>
                                      </p:cBhvr>
                                    </p:animEffect>
                                  </p:childTnLst>
                                </p:cTn>
                              </p:par>
                              <p:par>
                                <p:cTn id="36" presetID="14" presetClass="entr" presetSubtype="10" fill="hold" nodeType="withEffect">
                                  <p:stCondLst>
                                    <p:cond delay="0"/>
                                  </p:stCondLst>
                                  <p:childTnLst>
                                    <p:set>
                                      <p:cBhvr>
                                        <p:cTn id="37" dur="1" fill="hold">
                                          <p:stCondLst>
                                            <p:cond delay="0"/>
                                          </p:stCondLst>
                                        </p:cTn>
                                        <p:tgtEl>
                                          <p:spTgt spid="2">
                                            <p:txEl>
                                              <p:pRg st="9" end="9"/>
                                            </p:txEl>
                                          </p:spTgt>
                                        </p:tgtEl>
                                        <p:attrNameLst>
                                          <p:attrName>style.visibility</p:attrName>
                                        </p:attrNameLst>
                                      </p:cBhvr>
                                      <p:to>
                                        <p:strVal val="visible"/>
                                      </p:to>
                                    </p:set>
                                    <p:animEffect transition="in" filter="randombar(horizontal)">
                                      <p:cBhvr>
                                        <p:cTn id="38" dur="500"/>
                                        <p:tgtEl>
                                          <p:spTgt spid="2">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nodeType="clickEffect">
                                  <p:stCondLst>
                                    <p:cond delay="0"/>
                                  </p:stCondLst>
                                  <p:childTnLst>
                                    <p:set>
                                      <p:cBhvr>
                                        <p:cTn id="42" dur="1" fill="hold">
                                          <p:stCondLst>
                                            <p:cond delay="0"/>
                                          </p:stCondLst>
                                        </p:cTn>
                                        <p:tgtEl>
                                          <p:spTgt spid="2">
                                            <p:txEl>
                                              <p:pRg st="11" end="11"/>
                                            </p:txEl>
                                          </p:spTgt>
                                        </p:tgtEl>
                                        <p:attrNameLst>
                                          <p:attrName>style.visibility</p:attrName>
                                        </p:attrNameLst>
                                      </p:cBhvr>
                                      <p:to>
                                        <p:strVal val="visible"/>
                                      </p:to>
                                    </p:set>
                                    <p:animEffect transition="in" filter="randombar(horizontal)">
                                      <p:cBhvr>
                                        <p:cTn id="43" dur="500"/>
                                        <p:tgtEl>
                                          <p:spTgt spid="2">
                                            <p:txEl>
                                              <p:pRg st="11" end="11"/>
                                            </p:txEl>
                                          </p:spTgt>
                                        </p:tgtEl>
                                      </p:cBhvr>
                                    </p:animEffect>
                                  </p:childTnLst>
                                </p:cTn>
                              </p:par>
                              <p:par>
                                <p:cTn id="44" presetID="14" presetClass="entr" presetSubtype="10" fill="hold" nodeType="withEffect">
                                  <p:stCondLst>
                                    <p:cond delay="0"/>
                                  </p:stCondLst>
                                  <p:childTnLst>
                                    <p:set>
                                      <p:cBhvr>
                                        <p:cTn id="45" dur="1" fill="hold">
                                          <p:stCondLst>
                                            <p:cond delay="0"/>
                                          </p:stCondLst>
                                        </p:cTn>
                                        <p:tgtEl>
                                          <p:spTgt spid="2">
                                            <p:txEl>
                                              <p:pRg st="12" end="12"/>
                                            </p:txEl>
                                          </p:spTgt>
                                        </p:tgtEl>
                                        <p:attrNameLst>
                                          <p:attrName>style.visibility</p:attrName>
                                        </p:attrNameLst>
                                      </p:cBhvr>
                                      <p:to>
                                        <p:strVal val="visible"/>
                                      </p:to>
                                    </p:set>
                                    <p:animEffect transition="in" filter="randombar(horizontal)">
                                      <p:cBhvr>
                                        <p:cTn id="46" dur="500"/>
                                        <p:tgtEl>
                                          <p:spTgt spid="2">
                                            <p:txEl>
                                              <p:pRg st="12" end="12"/>
                                            </p:txEl>
                                          </p:spTgt>
                                        </p:tgtEl>
                                      </p:cBhvr>
                                    </p:animEffect>
                                  </p:childTnLst>
                                </p:cTn>
                              </p:par>
                              <p:par>
                                <p:cTn id="47" presetID="14" presetClass="entr" presetSubtype="10" fill="hold" nodeType="withEffect">
                                  <p:stCondLst>
                                    <p:cond delay="0"/>
                                  </p:stCondLst>
                                  <p:childTnLst>
                                    <p:set>
                                      <p:cBhvr>
                                        <p:cTn id="48" dur="1" fill="hold">
                                          <p:stCondLst>
                                            <p:cond delay="0"/>
                                          </p:stCondLst>
                                        </p:cTn>
                                        <p:tgtEl>
                                          <p:spTgt spid="2">
                                            <p:txEl>
                                              <p:pRg st="13" end="13"/>
                                            </p:txEl>
                                          </p:spTgt>
                                        </p:tgtEl>
                                        <p:attrNameLst>
                                          <p:attrName>style.visibility</p:attrName>
                                        </p:attrNameLst>
                                      </p:cBhvr>
                                      <p:to>
                                        <p:strVal val="visible"/>
                                      </p:to>
                                    </p:set>
                                    <p:animEffect transition="in" filter="randombar(horizontal)">
                                      <p:cBhvr>
                                        <p:cTn id="49" dur="500"/>
                                        <p:tgtEl>
                                          <p:spTgt spid="2">
                                            <p:txEl>
                                              <p:pRg st="13" end="13"/>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
                                            <p:txEl>
                                              <p:pRg st="15" end="15"/>
                                            </p:txEl>
                                          </p:spTgt>
                                        </p:tgtEl>
                                        <p:attrNameLst>
                                          <p:attrName>style.visibility</p:attrName>
                                        </p:attrNameLst>
                                      </p:cBhvr>
                                      <p:to>
                                        <p:strVal val="visible"/>
                                      </p:to>
                                    </p:set>
                                    <p:animEffect transition="in" filter="fade">
                                      <p:cBhvr>
                                        <p:cTn id="54" dur="500"/>
                                        <p:tgtEl>
                                          <p:spTgt spid="2">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9D98AB7-3C4B-10AE-F534-D31709DAAB6B}"/>
              </a:ext>
            </a:extLst>
          </p:cNvPr>
          <p:cNvSpPr txBox="1"/>
          <p:nvPr/>
        </p:nvSpPr>
        <p:spPr>
          <a:xfrm>
            <a:off x="130629" y="119743"/>
            <a:ext cx="11952514" cy="6740307"/>
          </a:xfrm>
          <a:prstGeom prst="rect">
            <a:avLst/>
          </a:prstGeom>
          <a:noFill/>
        </p:spPr>
        <p:txBody>
          <a:bodyPr wrap="square" rtlCol="0">
            <a:spAutoFit/>
          </a:bodyPr>
          <a:lstStyle/>
          <a:p>
            <a:r>
              <a:rPr kumimoji="1" lang="en-US" altLang="ja-JP" sz="3200" dirty="0">
                <a:latin typeface="Times" pitchFamily="2" charset="0"/>
              </a:rPr>
              <a:t>[</a:t>
            </a:r>
            <a:r>
              <a:rPr kumimoji="1" lang="ja-JP" altLang="en-US" sz="3200" b="1">
                <a:latin typeface="Times" pitchFamily="2" charset="0"/>
              </a:rPr>
              <a:t>問</a:t>
            </a:r>
            <a:r>
              <a:rPr kumimoji="1" lang="en-US" altLang="ja-JP" sz="3200" b="1" dirty="0">
                <a:latin typeface="Times" pitchFamily="2" charset="0"/>
              </a:rPr>
              <a:t>2. “</a:t>
            </a:r>
            <a:r>
              <a:rPr kumimoji="1" lang="ja-JP" altLang="en-US" sz="3200" b="1">
                <a:latin typeface="Times" pitchFamily="2" charset="0"/>
              </a:rPr>
              <a:t>誰による</a:t>
            </a:r>
            <a:r>
              <a:rPr kumimoji="1" lang="en-US" altLang="ja-JP" sz="3200" b="1" dirty="0">
                <a:latin typeface="Times" pitchFamily="2" charset="0"/>
              </a:rPr>
              <a:t>”</a:t>
            </a:r>
            <a:r>
              <a:rPr kumimoji="1" lang="ja-JP" altLang="en-US" sz="3200" b="1">
                <a:latin typeface="Times" pitchFamily="2" charset="0"/>
              </a:rPr>
              <a:t> 状況構築なのか</a:t>
            </a:r>
            <a:r>
              <a:rPr kumimoji="1" lang="en-US" altLang="ja-JP" sz="3200" dirty="0">
                <a:latin typeface="Times" pitchFamily="2" charset="0"/>
              </a:rPr>
              <a:t>]</a:t>
            </a:r>
            <a:endParaRPr lang="en-US" altLang="ja-JP" sz="2000" dirty="0">
              <a:latin typeface="Times" pitchFamily="2" charset="0"/>
            </a:endParaRPr>
          </a:p>
          <a:p>
            <a:endParaRPr lang="en-US" altLang="ja-JP" sz="2000" dirty="0">
              <a:latin typeface="Times" pitchFamily="2" charset="0"/>
            </a:endParaRPr>
          </a:p>
          <a:p>
            <a:pPr marL="342900" indent="-342900">
              <a:buFont typeface="Wingdings" pitchFamily="2" charset="2"/>
              <a:buChar char="Ø"/>
            </a:pPr>
            <a:r>
              <a:rPr lang="ja-JP" altLang="en-US" sz="2000">
                <a:latin typeface="Times" pitchFamily="2" charset="0"/>
              </a:rPr>
              <a:t>では</a:t>
            </a:r>
            <a:r>
              <a:rPr lang="en-US" altLang="ja-JP" sz="2000" dirty="0">
                <a:latin typeface="Times" pitchFamily="2" charset="0"/>
              </a:rPr>
              <a:t>NES</a:t>
            </a:r>
            <a:r>
              <a:rPr lang="ja-JP" altLang="en-US" sz="2000">
                <a:latin typeface="Times" pitchFamily="2" charset="0"/>
              </a:rPr>
              <a:t>を引用した場合はどうなるのか？</a:t>
            </a:r>
            <a:endParaRPr lang="en-US" altLang="ja-JP" sz="2000" dirty="0">
              <a:latin typeface="Times" pitchFamily="2" charset="0"/>
            </a:endParaRPr>
          </a:p>
          <a:p>
            <a:r>
              <a:rPr lang="en-US" altLang="ja-JP" sz="2000" dirty="0">
                <a:latin typeface="Times" pitchFamily="2" charset="0"/>
              </a:rPr>
              <a:t>(14) a.	</a:t>
            </a:r>
            <a:r>
              <a:rPr lang="en-US" altLang="ja-JP" sz="2000" i="1" dirty="0" err="1">
                <a:latin typeface="Times" pitchFamily="2" charset="0"/>
              </a:rPr>
              <a:t>Ánna</a:t>
            </a:r>
            <a:r>
              <a:rPr lang="en-US" altLang="ja-JP" sz="2000" i="1" dirty="0">
                <a:latin typeface="Times" pitchFamily="2" charset="0"/>
              </a:rPr>
              <a:t>	</a:t>
            </a:r>
            <a:r>
              <a:rPr lang="en-US" altLang="ja-JP" sz="2000" i="1" dirty="0" err="1">
                <a:latin typeface="Times" pitchFamily="2" charset="0"/>
              </a:rPr>
              <a:t>skazá</a:t>
            </a:r>
            <a:r>
              <a:rPr lang="ru-RU" altLang="ja-JP" sz="2000" i="1" dirty="0">
                <a:latin typeface="Times" pitchFamily="2" charset="0"/>
              </a:rPr>
              <a:t>-</a:t>
            </a:r>
            <a:r>
              <a:rPr lang="en-US" altLang="ja-JP" sz="2000" i="1" dirty="0">
                <a:latin typeface="Times" pitchFamily="2" charset="0"/>
              </a:rPr>
              <a:t>la:		</a:t>
            </a:r>
            <a:r>
              <a:rPr lang="ru-RU" altLang="ja-JP" sz="2000" dirty="0">
                <a:latin typeface="Times" pitchFamily="2" charset="0"/>
              </a:rPr>
              <a:t>«</a:t>
            </a:r>
            <a:r>
              <a:rPr lang="en-US" altLang="ja-JP" sz="2000" b="1" i="1" dirty="0">
                <a:highlight>
                  <a:srgbClr val="00FF00"/>
                </a:highlight>
                <a:latin typeface="Times" pitchFamily="2" charset="0"/>
              </a:rPr>
              <a:t>P’</a:t>
            </a:r>
            <a:r>
              <a:rPr lang="en-US" altLang="ja-JP" sz="2000" b="1" i="1" dirty="0" err="1">
                <a:highlight>
                  <a:srgbClr val="00FF00"/>
                </a:highlight>
                <a:latin typeface="Times" pitchFamily="2" charset="0"/>
              </a:rPr>
              <a:t>ét</a:t>
            </a:r>
            <a:r>
              <a:rPr lang="en-US" altLang="ja-JP" sz="2000" b="1" i="1" dirty="0">
                <a:highlight>
                  <a:srgbClr val="00FF00"/>
                </a:highlight>
                <a:latin typeface="Times" pitchFamily="2" charset="0"/>
              </a:rPr>
              <a:t>’-</a:t>
            </a:r>
            <a:r>
              <a:rPr lang="en-US" altLang="ja-JP" sz="2000" b="1" i="1" dirty="0" err="1">
                <a:highlight>
                  <a:srgbClr val="00FF00"/>
                </a:highlight>
                <a:latin typeface="Times" pitchFamily="2" charset="0"/>
              </a:rPr>
              <a:t>i</a:t>
            </a:r>
            <a:r>
              <a:rPr kumimoji="1" lang="en-US" altLang="ja-JP" sz="2000" b="1" i="1" dirty="0">
                <a:latin typeface="Times" pitchFamily="2" charset="0"/>
              </a:rPr>
              <a:t>		</a:t>
            </a:r>
            <a:r>
              <a:rPr kumimoji="1" lang="en-US" altLang="ja-JP" sz="2000" i="1" dirty="0" err="1">
                <a:latin typeface="Times" pitchFamily="2" charset="0"/>
              </a:rPr>
              <a:t>na</a:t>
            </a:r>
            <a:r>
              <a:rPr kumimoji="1" lang="en-US" altLang="ja-JP" sz="2000" i="1" dirty="0">
                <a:latin typeface="Times" pitchFamily="2" charset="0"/>
              </a:rPr>
              <a:t>		</a:t>
            </a:r>
            <a:r>
              <a:rPr kumimoji="1" lang="en-US" altLang="ja-JP" sz="2000" i="1" dirty="0" err="1">
                <a:latin typeface="Times" pitchFamily="2" charset="0"/>
              </a:rPr>
              <a:t>koncért</a:t>
            </a:r>
            <a:r>
              <a:rPr kumimoji="1" lang="en-US" altLang="ja-JP" sz="2000" i="1" dirty="0">
                <a:latin typeface="Times" pitchFamily="2" charset="0"/>
              </a:rPr>
              <a:t>’-e			</a:t>
            </a:r>
            <a:r>
              <a:rPr kumimoji="1" lang="en-US" altLang="ja-JP" sz="2000" i="1" dirty="0" err="1">
                <a:highlight>
                  <a:srgbClr val="00FF00"/>
                </a:highlight>
                <a:latin typeface="Times" pitchFamily="2" charset="0"/>
              </a:rPr>
              <a:t>n’é</a:t>
            </a:r>
            <a:r>
              <a:rPr kumimoji="1" lang="en-US" altLang="ja-JP" sz="2000" i="1" dirty="0">
                <a:latin typeface="Times" pitchFamily="2" charset="0"/>
              </a:rPr>
              <a:t>		</a:t>
            </a:r>
            <a:r>
              <a:rPr kumimoji="1" lang="en-US" altLang="ja-JP" sz="2000" i="1" dirty="0" err="1">
                <a:latin typeface="Times" pitchFamily="2" charset="0"/>
              </a:rPr>
              <a:t>bylo</a:t>
            </a:r>
            <a:r>
              <a:rPr kumimoji="1" lang="en-US" altLang="ja-JP" sz="2000" i="1" dirty="0">
                <a:latin typeface="Times" pitchFamily="2" charset="0"/>
              </a:rPr>
              <a:t>.</a:t>
            </a:r>
            <a:r>
              <a:rPr kumimoji="1" lang="ru-RU" altLang="ja-JP" sz="2000" dirty="0">
                <a:latin typeface="Times" pitchFamily="2" charset="0"/>
              </a:rPr>
              <a:t>»</a:t>
            </a:r>
            <a:endParaRPr kumimoji="1" lang="en-US" altLang="ja-JP" sz="2000" dirty="0">
              <a:latin typeface="Times" pitchFamily="2" charset="0"/>
            </a:endParaRPr>
          </a:p>
          <a:p>
            <a:r>
              <a:rPr kumimoji="1" lang="en-US" altLang="ja-JP" sz="2000" i="1" dirty="0">
                <a:latin typeface="Times" pitchFamily="2" charset="0"/>
              </a:rPr>
              <a:t>		</a:t>
            </a:r>
            <a:r>
              <a:rPr kumimoji="1" lang="en-US" altLang="ja-JP" sz="2000" dirty="0">
                <a:latin typeface="Times" pitchFamily="2" charset="0"/>
              </a:rPr>
              <a:t>Anna	say-</a:t>
            </a:r>
            <a:r>
              <a:rPr kumimoji="1" lang="en-US" altLang="ja-JP" sz="2000" cap="small" dirty="0">
                <a:latin typeface="Times" pitchFamily="2" charset="0"/>
              </a:rPr>
              <a:t>f.sg.past.:</a:t>
            </a:r>
            <a:r>
              <a:rPr kumimoji="1" lang="en-US" altLang="ja-JP" sz="2000" dirty="0">
                <a:latin typeface="Times" pitchFamily="2" charset="0"/>
              </a:rPr>
              <a:t>	</a:t>
            </a:r>
            <a:r>
              <a:rPr lang="ru-RU" altLang="ja-JP" sz="2000" dirty="0">
                <a:latin typeface="Times" pitchFamily="2" charset="0"/>
              </a:rPr>
              <a:t>«</a:t>
            </a:r>
            <a:r>
              <a:rPr kumimoji="1" lang="en-US" altLang="ja-JP" sz="2000" b="1" dirty="0" err="1">
                <a:latin typeface="Times" pitchFamily="2" charset="0"/>
              </a:rPr>
              <a:t>Petja</a:t>
            </a:r>
            <a:r>
              <a:rPr kumimoji="1" lang="en-US" altLang="ja-JP" sz="2000" b="1" dirty="0">
                <a:latin typeface="Times" pitchFamily="2" charset="0"/>
              </a:rPr>
              <a:t>-</a:t>
            </a:r>
            <a:r>
              <a:rPr kumimoji="1" lang="en-US" altLang="ja-JP" sz="2000" b="1" cap="small" dirty="0">
                <a:highlight>
                  <a:srgbClr val="00FF00"/>
                </a:highlight>
                <a:latin typeface="Times" pitchFamily="2" charset="0"/>
              </a:rPr>
              <a:t>gen</a:t>
            </a:r>
            <a:r>
              <a:rPr kumimoji="1" lang="en-US" altLang="ja-JP" sz="2000" dirty="0">
                <a:latin typeface="Times" pitchFamily="2" charset="0"/>
              </a:rPr>
              <a:t>	at		concert-</a:t>
            </a:r>
            <a:r>
              <a:rPr kumimoji="1" lang="en-US" altLang="ja-JP" sz="2000" cap="small" dirty="0" err="1">
                <a:latin typeface="Times" pitchFamily="2" charset="0"/>
              </a:rPr>
              <a:t>m.sg.loc</a:t>
            </a:r>
            <a:r>
              <a:rPr kumimoji="1" lang="en-US" altLang="ja-JP" sz="2000" dirty="0">
                <a:latin typeface="Times" pitchFamily="2" charset="0"/>
              </a:rPr>
              <a:t>		</a:t>
            </a:r>
            <a:r>
              <a:rPr kumimoji="1" lang="en-US" altLang="ja-JP" sz="2000" cap="small" dirty="0">
                <a:highlight>
                  <a:srgbClr val="00FF00"/>
                </a:highlight>
                <a:latin typeface="Times" pitchFamily="2" charset="0"/>
              </a:rPr>
              <a:t>neg</a:t>
            </a:r>
            <a:r>
              <a:rPr kumimoji="1" lang="en-US" altLang="ja-JP" sz="2000" dirty="0">
                <a:latin typeface="Times" pitchFamily="2" charset="0"/>
              </a:rPr>
              <a:t>		be-</a:t>
            </a:r>
            <a:r>
              <a:rPr kumimoji="1" lang="en-US" altLang="ja-JP" sz="2000" cap="small" dirty="0" err="1">
                <a:latin typeface="Times" pitchFamily="2" charset="0"/>
              </a:rPr>
              <a:t>n.sg.past</a:t>
            </a:r>
            <a:r>
              <a:rPr kumimoji="1" lang="en-US" altLang="ja-JP" sz="2000" cap="small" dirty="0">
                <a:latin typeface="Times" pitchFamily="2" charset="0"/>
              </a:rPr>
              <a:t>.</a:t>
            </a:r>
            <a:r>
              <a:rPr kumimoji="1" lang="ru-RU" altLang="ja-JP" sz="2000" dirty="0">
                <a:latin typeface="Times" pitchFamily="2" charset="0"/>
              </a:rPr>
              <a:t>»</a:t>
            </a:r>
            <a:endParaRPr kumimoji="1" lang="en-US" altLang="ja-JP" sz="2000" b="1" cap="small" dirty="0">
              <a:latin typeface="Times" pitchFamily="2" charset="0"/>
            </a:endParaRPr>
          </a:p>
          <a:p>
            <a:r>
              <a:rPr kumimoji="1" lang="en-US" altLang="ja-JP" sz="2000" cap="small" dirty="0">
                <a:latin typeface="Times" pitchFamily="2" charset="0"/>
              </a:rPr>
              <a:t>		</a:t>
            </a:r>
            <a:r>
              <a:rPr kumimoji="1" lang="ja-JP" altLang="en-US" sz="2000" cap="small">
                <a:latin typeface="Times" pitchFamily="2" charset="0"/>
              </a:rPr>
              <a:t>「アンナは</a:t>
            </a:r>
            <a:r>
              <a:rPr kumimoji="1" lang="en-US" altLang="ja-JP" sz="2000" cap="small" dirty="0">
                <a:latin typeface="Times" pitchFamily="2" charset="0"/>
              </a:rPr>
              <a:t>『</a:t>
            </a:r>
            <a:r>
              <a:rPr kumimoji="1" lang="ja-JP" altLang="en-US" sz="2000" cap="small">
                <a:latin typeface="Times" pitchFamily="2" charset="0"/>
              </a:rPr>
              <a:t>ペーチャはコンサートに来てなかったよ</a:t>
            </a:r>
            <a:r>
              <a:rPr kumimoji="1" lang="en-US" altLang="ja-JP" sz="2000" cap="small" dirty="0">
                <a:latin typeface="Times" pitchFamily="2" charset="0"/>
              </a:rPr>
              <a:t>』</a:t>
            </a:r>
            <a:r>
              <a:rPr kumimoji="1" lang="ja-JP" altLang="en-US" sz="2000" cap="small">
                <a:latin typeface="Times" pitchFamily="2" charset="0"/>
              </a:rPr>
              <a:t>と言った」（＝直接引用）</a:t>
            </a:r>
            <a:endParaRPr kumimoji="1" lang="en-US" altLang="ja-JP" sz="2000" cap="small" dirty="0">
              <a:latin typeface="Times" pitchFamily="2" charset="0"/>
            </a:endParaRPr>
          </a:p>
          <a:p>
            <a:r>
              <a:rPr kumimoji="1" lang="en-US" altLang="ja-JP" sz="2000" dirty="0">
                <a:latin typeface="Times" pitchFamily="2" charset="0"/>
              </a:rPr>
              <a:t>	b.	</a:t>
            </a:r>
            <a:r>
              <a:rPr lang="en-US" altLang="ja-JP" sz="2000" i="1" dirty="0" err="1">
                <a:latin typeface="Times" pitchFamily="2" charset="0"/>
              </a:rPr>
              <a:t>Ánna</a:t>
            </a:r>
            <a:r>
              <a:rPr lang="en-US" altLang="ja-JP" sz="2000" i="1" dirty="0">
                <a:latin typeface="Times" pitchFamily="2" charset="0"/>
              </a:rPr>
              <a:t>	</a:t>
            </a:r>
            <a:r>
              <a:rPr lang="en-US" altLang="ja-JP" sz="2000" i="1" dirty="0" err="1">
                <a:latin typeface="Times" pitchFamily="2" charset="0"/>
              </a:rPr>
              <a:t>skazá</a:t>
            </a:r>
            <a:r>
              <a:rPr lang="ru-RU" altLang="ja-JP" sz="2000" i="1" dirty="0">
                <a:latin typeface="Times" pitchFamily="2" charset="0"/>
              </a:rPr>
              <a:t>-</a:t>
            </a:r>
            <a:r>
              <a:rPr lang="en-US" altLang="ja-JP" sz="2000" i="1" dirty="0">
                <a:latin typeface="Times" pitchFamily="2" charset="0"/>
              </a:rPr>
              <a:t>la,			</a:t>
            </a:r>
            <a:r>
              <a:rPr lang="en-US" altLang="ja-JP" sz="2000" i="1" dirty="0" err="1">
                <a:latin typeface="Times" pitchFamily="2" charset="0"/>
              </a:rPr>
              <a:t>čto</a:t>
            </a:r>
            <a:r>
              <a:rPr lang="ja-JP" altLang="en-US" sz="2000" i="1">
                <a:latin typeface="Times" pitchFamily="2" charset="0"/>
              </a:rPr>
              <a:t>　</a:t>
            </a:r>
            <a:r>
              <a:rPr lang="en-US" altLang="ja-JP" sz="2000" i="1" dirty="0">
                <a:latin typeface="Times" pitchFamily="2" charset="0"/>
              </a:rPr>
              <a:t>	</a:t>
            </a:r>
            <a:r>
              <a:rPr lang="en-US" altLang="ja-JP" sz="2000" b="1" i="1" dirty="0">
                <a:highlight>
                  <a:srgbClr val="00FF00"/>
                </a:highlight>
                <a:latin typeface="Times" pitchFamily="2" charset="0"/>
              </a:rPr>
              <a:t>P’</a:t>
            </a:r>
            <a:r>
              <a:rPr lang="en-US" altLang="ja-JP" sz="2000" b="1" i="1" dirty="0" err="1">
                <a:highlight>
                  <a:srgbClr val="00FF00"/>
                </a:highlight>
                <a:latin typeface="Times" pitchFamily="2" charset="0"/>
              </a:rPr>
              <a:t>ét</a:t>
            </a:r>
            <a:r>
              <a:rPr lang="en-US" altLang="ja-JP" sz="2000" b="1" i="1" dirty="0">
                <a:highlight>
                  <a:srgbClr val="00FF00"/>
                </a:highlight>
                <a:latin typeface="Times" pitchFamily="2" charset="0"/>
              </a:rPr>
              <a:t>’-</a:t>
            </a:r>
            <a:r>
              <a:rPr lang="en-US" altLang="ja-JP" sz="2000" b="1" i="1" dirty="0" err="1">
                <a:highlight>
                  <a:srgbClr val="00FF00"/>
                </a:highlight>
                <a:latin typeface="Times" pitchFamily="2" charset="0"/>
              </a:rPr>
              <a:t>i</a:t>
            </a:r>
            <a:r>
              <a:rPr kumimoji="1" lang="en-US" altLang="ja-JP" sz="2000" b="1" i="1" dirty="0">
                <a:latin typeface="Times" pitchFamily="2" charset="0"/>
              </a:rPr>
              <a:t>		</a:t>
            </a:r>
            <a:r>
              <a:rPr kumimoji="1" lang="en-US" altLang="ja-JP" sz="2000" i="1" dirty="0" err="1">
                <a:latin typeface="Times" pitchFamily="2" charset="0"/>
              </a:rPr>
              <a:t>na</a:t>
            </a:r>
            <a:r>
              <a:rPr kumimoji="1" lang="en-US" altLang="ja-JP" sz="2000" i="1" dirty="0">
                <a:latin typeface="Times" pitchFamily="2" charset="0"/>
              </a:rPr>
              <a:t>		</a:t>
            </a:r>
            <a:r>
              <a:rPr kumimoji="1" lang="en-US" altLang="ja-JP" sz="2000" i="1" dirty="0" err="1">
                <a:latin typeface="Times" pitchFamily="2" charset="0"/>
              </a:rPr>
              <a:t>koncért</a:t>
            </a:r>
            <a:r>
              <a:rPr kumimoji="1" lang="en-US" altLang="ja-JP" sz="2000" i="1" dirty="0">
                <a:latin typeface="Times" pitchFamily="2" charset="0"/>
              </a:rPr>
              <a:t>’-e			</a:t>
            </a:r>
            <a:r>
              <a:rPr kumimoji="1" lang="en-US" altLang="ja-JP" sz="2000" i="1" dirty="0" err="1">
                <a:highlight>
                  <a:srgbClr val="00FF00"/>
                </a:highlight>
                <a:latin typeface="Times" pitchFamily="2" charset="0"/>
              </a:rPr>
              <a:t>n’é</a:t>
            </a:r>
            <a:r>
              <a:rPr kumimoji="1" lang="en-US" altLang="ja-JP" sz="2000" i="1" dirty="0">
                <a:latin typeface="Times" pitchFamily="2" charset="0"/>
              </a:rPr>
              <a:t>		</a:t>
            </a:r>
            <a:r>
              <a:rPr kumimoji="1" lang="en-US" altLang="ja-JP" sz="2000" i="1" dirty="0" err="1">
                <a:latin typeface="Times" pitchFamily="2" charset="0"/>
              </a:rPr>
              <a:t>bylo</a:t>
            </a:r>
            <a:r>
              <a:rPr kumimoji="1" lang="en-US" altLang="ja-JP" sz="2000" i="1" dirty="0">
                <a:latin typeface="Times" pitchFamily="2" charset="0"/>
              </a:rPr>
              <a:t>.</a:t>
            </a:r>
            <a:endParaRPr kumimoji="1" lang="en-US" altLang="ja-JP" sz="2000" dirty="0">
              <a:latin typeface="Times" pitchFamily="2" charset="0"/>
            </a:endParaRPr>
          </a:p>
          <a:p>
            <a:r>
              <a:rPr kumimoji="1" lang="en-US" altLang="ja-JP" sz="2000" i="1" dirty="0">
                <a:latin typeface="Times" pitchFamily="2" charset="0"/>
              </a:rPr>
              <a:t>		</a:t>
            </a:r>
            <a:r>
              <a:rPr kumimoji="1" lang="en-US" altLang="ja-JP" sz="2000" dirty="0">
                <a:latin typeface="Times" pitchFamily="2" charset="0"/>
              </a:rPr>
              <a:t>Anna	say-</a:t>
            </a:r>
            <a:r>
              <a:rPr kumimoji="1" lang="en-US" altLang="ja-JP" sz="2000" cap="small" dirty="0">
                <a:latin typeface="Times" pitchFamily="2" charset="0"/>
              </a:rPr>
              <a:t>f.sg.past.</a:t>
            </a:r>
            <a:r>
              <a:rPr kumimoji="1" lang="en-US" altLang="ja-JP" sz="2000" dirty="0">
                <a:latin typeface="Times" pitchFamily="2" charset="0"/>
              </a:rPr>
              <a:t>	</a:t>
            </a:r>
            <a:r>
              <a:rPr kumimoji="1" lang="en-US" altLang="ja-JP" sz="2000" cap="small" dirty="0">
                <a:latin typeface="Times" pitchFamily="2" charset="0"/>
              </a:rPr>
              <a:t>comp</a:t>
            </a:r>
            <a:r>
              <a:rPr kumimoji="1" lang="en-US" altLang="ja-JP" sz="2000" dirty="0">
                <a:latin typeface="Times" pitchFamily="2" charset="0"/>
              </a:rPr>
              <a:t>	</a:t>
            </a:r>
            <a:r>
              <a:rPr kumimoji="1" lang="en-US" altLang="ja-JP" sz="2000" b="1" dirty="0" err="1">
                <a:latin typeface="Times" pitchFamily="2" charset="0"/>
              </a:rPr>
              <a:t>Petja</a:t>
            </a:r>
            <a:r>
              <a:rPr kumimoji="1" lang="en-US" altLang="ja-JP" sz="2000" b="1" dirty="0">
                <a:latin typeface="Times" pitchFamily="2" charset="0"/>
              </a:rPr>
              <a:t>-</a:t>
            </a:r>
            <a:r>
              <a:rPr kumimoji="1" lang="en-US" altLang="ja-JP" sz="2000" b="1" cap="small" dirty="0">
                <a:highlight>
                  <a:srgbClr val="00FF00"/>
                </a:highlight>
                <a:latin typeface="Times" pitchFamily="2" charset="0"/>
              </a:rPr>
              <a:t>gen</a:t>
            </a:r>
            <a:r>
              <a:rPr kumimoji="1" lang="en-US" altLang="ja-JP" sz="2000" dirty="0">
                <a:latin typeface="Times" pitchFamily="2" charset="0"/>
              </a:rPr>
              <a:t>	at		concert-</a:t>
            </a:r>
            <a:r>
              <a:rPr kumimoji="1" lang="en-US" altLang="ja-JP" sz="2000" cap="small" dirty="0" err="1">
                <a:latin typeface="Times" pitchFamily="2" charset="0"/>
              </a:rPr>
              <a:t>m.sg.loc</a:t>
            </a:r>
            <a:r>
              <a:rPr kumimoji="1" lang="en-US" altLang="ja-JP" sz="2000" dirty="0">
                <a:latin typeface="Times" pitchFamily="2" charset="0"/>
              </a:rPr>
              <a:t>		</a:t>
            </a:r>
            <a:r>
              <a:rPr kumimoji="1" lang="en-US" altLang="ja-JP" sz="2000" cap="small" dirty="0">
                <a:highlight>
                  <a:srgbClr val="00FF00"/>
                </a:highlight>
                <a:latin typeface="Times" pitchFamily="2" charset="0"/>
              </a:rPr>
              <a:t>neg</a:t>
            </a:r>
            <a:r>
              <a:rPr kumimoji="1" lang="en-US" altLang="ja-JP" sz="2000" dirty="0">
                <a:latin typeface="Times" pitchFamily="2" charset="0"/>
              </a:rPr>
              <a:t>		be-</a:t>
            </a:r>
            <a:r>
              <a:rPr kumimoji="1" lang="en-US" altLang="ja-JP" sz="2000" cap="small" dirty="0" err="1">
                <a:latin typeface="Times" pitchFamily="2" charset="0"/>
              </a:rPr>
              <a:t>n.sg.past</a:t>
            </a:r>
            <a:r>
              <a:rPr kumimoji="1" lang="en-US" altLang="ja-JP" sz="2000" cap="small" dirty="0">
                <a:latin typeface="Times" pitchFamily="2" charset="0"/>
              </a:rPr>
              <a:t>.</a:t>
            </a:r>
            <a:endParaRPr kumimoji="1" lang="en-US" altLang="ja-JP" sz="2000" b="1" cap="small" dirty="0">
              <a:latin typeface="Times" pitchFamily="2" charset="0"/>
            </a:endParaRPr>
          </a:p>
          <a:p>
            <a:r>
              <a:rPr kumimoji="1" lang="en-US" altLang="ja-JP" sz="2000" cap="small" dirty="0">
                <a:latin typeface="Times" pitchFamily="2" charset="0"/>
              </a:rPr>
              <a:t>		</a:t>
            </a:r>
            <a:r>
              <a:rPr kumimoji="1" lang="ja-JP" altLang="en-US" sz="2000" cap="small">
                <a:latin typeface="Times" pitchFamily="2" charset="0"/>
              </a:rPr>
              <a:t>「アンナは</a:t>
            </a:r>
            <a:r>
              <a:rPr kumimoji="1" lang="ja-JP" altLang="en-US" sz="2000">
                <a:latin typeface="Times" pitchFamily="2" charset="0"/>
              </a:rPr>
              <a:t>ペーチャがコンサート</a:t>
            </a:r>
            <a:r>
              <a:rPr kumimoji="1" lang="ja-JP" altLang="en-US" sz="2000" cap="small">
                <a:latin typeface="Times" pitchFamily="2" charset="0"/>
              </a:rPr>
              <a:t>に来てなかったと言った」（＝</a:t>
            </a:r>
            <a:r>
              <a:rPr kumimoji="1" lang="ja-JP" altLang="en-US" sz="2000">
                <a:latin typeface="Times" pitchFamily="2" charset="0"/>
              </a:rPr>
              <a:t>間接引用）</a:t>
            </a:r>
            <a:endParaRPr kumimoji="1" lang="en-US" altLang="ja-JP" sz="2000" cap="small" dirty="0">
              <a:latin typeface="Times" pitchFamily="2" charset="0"/>
            </a:endParaRPr>
          </a:p>
          <a:p>
            <a:endParaRPr kumimoji="1" lang="en-US" altLang="ja-JP" sz="2000" dirty="0">
              <a:latin typeface="Times" pitchFamily="2" charset="0"/>
            </a:endParaRPr>
          </a:p>
          <a:p>
            <a:pPr marL="342900" indent="-342900">
              <a:buFont typeface="Wingdings" pitchFamily="2" charset="2"/>
              <a:buChar char="l"/>
            </a:pPr>
            <a:r>
              <a:rPr lang="en-US" altLang="ja-JP" sz="2000" dirty="0">
                <a:latin typeface="Times" pitchFamily="2" charset="0"/>
              </a:rPr>
              <a:t>(14a) </a:t>
            </a:r>
            <a:r>
              <a:rPr lang="ja-JP" altLang="en-US" sz="2000">
                <a:latin typeface="Times" pitchFamily="2" charset="0"/>
              </a:rPr>
              <a:t>のような直接引用であれば、被引用節は</a:t>
            </a:r>
            <a:r>
              <a:rPr lang="ja-JP" altLang="en-US" sz="2000" u="sng">
                <a:latin typeface="Times" pitchFamily="2" charset="0"/>
              </a:rPr>
              <a:t>アンナの言葉をそのまま再現している</a:t>
            </a:r>
            <a:r>
              <a:rPr lang="ja-JP" altLang="en-US" sz="2000">
                <a:latin typeface="Times" pitchFamily="2" charset="0"/>
              </a:rPr>
              <a:t>ので、その部分がアンナの視点で読まれるのは半ば当たり前。実際この場合「アンナ自身はコンサート会場にいたが、そこで彼女がペーチャを見かけることなかった」ほどのニュアンスを持つ。</a:t>
            </a:r>
            <a:endParaRPr lang="en-US" altLang="ja-JP" sz="2000" dirty="0">
              <a:latin typeface="Times" pitchFamily="2" charset="0"/>
            </a:endParaRPr>
          </a:p>
          <a:p>
            <a:pPr marL="342900" indent="-342900">
              <a:buFont typeface="Wingdings" pitchFamily="2" charset="2"/>
              <a:buChar char="l"/>
            </a:pPr>
            <a:r>
              <a:rPr lang="ja-JP" altLang="en-US" sz="2000">
                <a:latin typeface="Times" pitchFamily="2" charset="0"/>
              </a:rPr>
              <a:t>これに対し、一般に間接引用は「引用されている人」ではなく話し手本人の視点から被引用節を語り直す伝達方法である（例えば、元の文が現在形であっても間接引用をする際は話し手から見た時制に直して発話する）から、</a:t>
            </a:r>
            <a:r>
              <a:rPr lang="en-US" altLang="ja-JP" sz="2000" dirty="0">
                <a:latin typeface="Times" pitchFamily="2" charset="0"/>
              </a:rPr>
              <a:t>(14b)</a:t>
            </a:r>
            <a:r>
              <a:rPr lang="ja-JP" altLang="en-US" sz="2000">
                <a:latin typeface="Times" pitchFamily="2" charset="0"/>
              </a:rPr>
              <a:t>の被引用節に適用される「視点構造」は</a:t>
            </a:r>
            <a:r>
              <a:rPr lang="en-US" altLang="ja-JP" sz="2000" dirty="0">
                <a:latin typeface="Times" pitchFamily="2" charset="0"/>
              </a:rPr>
              <a:t>(14b)</a:t>
            </a:r>
            <a:r>
              <a:rPr lang="ja-JP" altLang="en-US" sz="2000">
                <a:latin typeface="Times" pitchFamily="2" charset="0"/>
              </a:rPr>
              <a:t>を発話する話し手本人のものであることが予想されるが</a:t>
            </a:r>
            <a:r>
              <a:rPr lang="en-US" altLang="ja-JP" sz="2000" dirty="0">
                <a:latin typeface="Times" pitchFamily="2" charset="0"/>
              </a:rPr>
              <a:t>……</a:t>
            </a:r>
          </a:p>
          <a:p>
            <a:pPr marL="342900" indent="-342900">
              <a:buFont typeface="Wingdings" pitchFamily="2" charset="2"/>
              <a:buChar char="Ø"/>
            </a:pPr>
            <a:r>
              <a:rPr lang="ja-JP" altLang="en-US" sz="2000">
                <a:latin typeface="Times" pitchFamily="2" charset="0"/>
              </a:rPr>
              <a:t>実際はそうではない。間接引用の場合であっても、コンサート会場を視点の中心としているのは依然としてアンナである。</a:t>
            </a:r>
            <a:endParaRPr lang="en-US" altLang="ja-JP" sz="2000" dirty="0">
              <a:latin typeface="Times" pitchFamily="2" charset="0"/>
            </a:endParaRPr>
          </a:p>
          <a:p>
            <a:pPr marL="342900" indent="-342900">
              <a:buFont typeface="Wingdings" pitchFamily="2" charset="2"/>
              <a:buChar char="Ø"/>
            </a:pPr>
            <a:r>
              <a:rPr lang="ja-JP" altLang="en-US" sz="2000">
                <a:latin typeface="Times" pitchFamily="2" charset="0"/>
              </a:rPr>
              <a:t>「話し手による状況構築の出発点」の違いって言うけど、その「話し手」って素朴な意味での話し手じゃないんじゃないの？→</a:t>
            </a:r>
            <a:r>
              <a:rPr lang="ja-JP" altLang="en-US" sz="2000">
                <a:highlight>
                  <a:srgbClr val="FFFF00"/>
                </a:highlight>
                <a:latin typeface="Times" pitchFamily="2" charset="0"/>
              </a:rPr>
              <a:t>「話し手」概念を事実に即して精緻化する必要がある。</a:t>
            </a:r>
            <a:endParaRPr lang="en-US" altLang="ja-JP" sz="2000" dirty="0">
              <a:highlight>
                <a:srgbClr val="FFFF00"/>
              </a:highlight>
              <a:latin typeface="Times" pitchFamily="2" charset="0"/>
            </a:endParaRPr>
          </a:p>
        </p:txBody>
      </p:sp>
    </p:spTree>
    <p:extLst>
      <p:ext uri="{BB962C8B-B14F-4D97-AF65-F5344CB8AC3E}">
        <p14:creationId xmlns:p14="http://schemas.microsoft.com/office/powerpoint/2010/main" val="4069139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randombar(horizontal)">
                                      <p:cBhvr>
                                        <p:cTn id="7" dur="500"/>
                                        <p:tgtEl>
                                          <p:spTgt spid="2">
                                            <p:txEl>
                                              <p:pRg st="3" end="3"/>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randombar(horizontal)">
                                      <p:cBhvr>
                                        <p:cTn id="10" dur="500"/>
                                        <p:tgtEl>
                                          <p:spTgt spid="2">
                                            <p:txEl>
                                              <p:pRg st="4" end="4"/>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Effect transition="in" filter="randombar(horizontal)">
                                      <p:cBhvr>
                                        <p:cTn id="13" dur="500"/>
                                        <p:tgtEl>
                                          <p:spTgt spid="2">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2">
                                            <p:txEl>
                                              <p:pRg st="6" end="6"/>
                                            </p:txEl>
                                          </p:spTgt>
                                        </p:tgtEl>
                                        <p:attrNameLst>
                                          <p:attrName>style.visibility</p:attrName>
                                        </p:attrNameLst>
                                      </p:cBhvr>
                                      <p:to>
                                        <p:strVal val="visible"/>
                                      </p:to>
                                    </p:set>
                                    <p:animEffect transition="in" filter="randombar(horizontal)">
                                      <p:cBhvr>
                                        <p:cTn id="18" dur="500"/>
                                        <p:tgtEl>
                                          <p:spTgt spid="2">
                                            <p:txEl>
                                              <p:pRg st="6" end="6"/>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animEffect transition="in" filter="randombar(horizontal)">
                                      <p:cBhvr>
                                        <p:cTn id="21" dur="500"/>
                                        <p:tgtEl>
                                          <p:spTgt spid="2">
                                            <p:txEl>
                                              <p:pRg st="7" end="7"/>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2">
                                            <p:txEl>
                                              <p:pRg st="8" end="8"/>
                                            </p:txEl>
                                          </p:spTgt>
                                        </p:tgtEl>
                                        <p:attrNameLst>
                                          <p:attrName>style.visibility</p:attrName>
                                        </p:attrNameLst>
                                      </p:cBhvr>
                                      <p:to>
                                        <p:strVal val="visible"/>
                                      </p:to>
                                    </p:set>
                                    <p:animEffect transition="in" filter="randombar(horizontal)">
                                      <p:cBhvr>
                                        <p:cTn id="24" dur="500"/>
                                        <p:tgtEl>
                                          <p:spTgt spid="2">
                                            <p:txEl>
                                              <p:pRg st="8" end="8"/>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2">
                                            <p:txEl>
                                              <p:pRg st="10" end="10"/>
                                            </p:txEl>
                                          </p:spTgt>
                                        </p:tgtEl>
                                        <p:attrNameLst>
                                          <p:attrName>style.visibility</p:attrName>
                                        </p:attrNameLst>
                                      </p:cBhvr>
                                      <p:to>
                                        <p:strVal val="visible"/>
                                      </p:to>
                                    </p:set>
                                    <p:animEffect transition="in" filter="randombar(horizontal)">
                                      <p:cBhvr>
                                        <p:cTn id="29" dur="500"/>
                                        <p:tgtEl>
                                          <p:spTgt spid="2">
                                            <p:txEl>
                                              <p:pRg st="10" end="1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nodeType="clickEffect">
                                  <p:stCondLst>
                                    <p:cond delay="0"/>
                                  </p:stCondLst>
                                  <p:childTnLst>
                                    <p:set>
                                      <p:cBhvr>
                                        <p:cTn id="33" dur="1" fill="hold">
                                          <p:stCondLst>
                                            <p:cond delay="0"/>
                                          </p:stCondLst>
                                        </p:cTn>
                                        <p:tgtEl>
                                          <p:spTgt spid="2">
                                            <p:txEl>
                                              <p:pRg st="11" end="11"/>
                                            </p:txEl>
                                          </p:spTgt>
                                        </p:tgtEl>
                                        <p:attrNameLst>
                                          <p:attrName>style.visibility</p:attrName>
                                        </p:attrNameLst>
                                      </p:cBhvr>
                                      <p:to>
                                        <p:strVal val="visible"/>
                                      </p:to>
                                    </p:set>
                                    <p:animEffect transition="in" filter="randombar(horizontal)">
                                      <p:cBhvr>
                                        <p:cTn id="34" dur="500"/>
                                        <p:tgtEl>
                                          <p:spTgt spid="2">
                                            <p:txEl>
                                              <p:pRg st="11" end="1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nodeType="clickEffect">
                                  <p:stCondLst>
                                    <p:cond delay="0"/>
                                  </p:stCondLst>
                                  <p:childTnLst>
                                    <p:set>
                                      <p:cBhvr>
                                        <p:cTn id="38" dur="1" fill="hold">
                                          <p:stCondLst>
                                            <p:cond delay="0"/>
                                          </p:stCondLst>
                                        </p:cTn>
                                        <p:tgtEl>
                                          <p:spTgt spid="2">
                                            <p:txEl>
                                              <p:pRg st="12" end="12"/>
                                            </p:txEl>
                                          </p:spTgt>
                                        </p:tgtEl>
                                        <p:attrNameLst>
                                          <p:attrName>style.visibility</p:attrName>
                                        </p:attrNameLst>
                                      </p:cBhvr>
                                      <p:to>
                                        <p:strVal val="visible"/>
                                      </p:to>
                                    </p:set>
                                    <p:animEffect transition="in" filter="randombar(horizontal)">
                                      <p:cBhvr>
                                        <p:cTn id="39" dur="500"/>
                                        <p:tgtEl>
                                          <p:spTgt spid="2">
                                            <p:txEl>
                                              <p:pRg st="12" end="1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nodeType="clickEffect">
                                  <p:stCondLst>
                                    <p:cond delay="0"/>
                                  </p:stCondLst>
                                  <p:childTnLst>
                                    <p:set>
                                      <p:cBhvr>
                                        <p:cTn id="43" dur="1" fill="hold">
                                          <p:stCondLst>
                                            <p:cond delay="0"/>
                                          </p:stCondLst>
                                        </p:cTn>
                                        <p:tgtEl>
                                          <p:spTgt spid="2">
                                            <p:txEl>
                                              <p:pRg st="13" end="13"/>
                                            </p:txEl>
                                          </p:spTgt>
                                        </p:tgtEl>
                                        <p:attrNameLst>
                                          <p:attrName>style.visibility</p:attrName>
                                        </p:attrNameLst>
                                      </p:cBhvr>
                                      <p:to>
                                        <p:strVal val="visible"/>
                                      </p:to>
                                    </p:set>
                                    <p:animEffect transition="in" filter="randombar(horizontal)">
                                      <p:cBhvr>
                                        <p:cTn id="44"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9D98AB7-3C4B-10AE-F534-D31709DAAB6B}"/>
              </a:ext>
            </a:extLst>
          </p:cNvPr>
          <p:cNvSpPr txBox="1"/>
          <p:nvPr/>
        </p:nvSpPr>
        <p:spPr>
          <a:xfrm>
            <a:off x="130629" y="119743"/>
            <a:ext cx="11952514" cy="6740307"/>
          </a:xfrm>
          <a:prstGeom prst="rect">
            <a:avLst/>
          </a:prstGeom>
          <a:noFill/>
        </p:spPr>
        <p:txBody>
          <a:bodyPr wrap="square" rtlCol="0">
            <a:spAutoFit/>
          </a:bodyPr>
          <a:lstStyle/>
          <a:p>
            <a:r>
              <a:rPr kumimoji="1" lang="en-US" altLang="ja-JP" sz="3200" dirty="0">
                <a:latin typeface="Times" pitchFamily="2" charset="0"/>
              </a:rPr>
              <a:t>[</a:t>
            </a:r>
            <a:r>
              <a:rPr kumimoji="1" lang="en-US" altLang="ja-JP" sz="3200" b="1" dirty="0" err="1">
                <a:latin typeface="Times" pitchFamily="2" charset="0"/>
              </a:rPr>
              <a:t>Ducrot</a:t>
            </a:r>
            <a:r>
              <a:rPr kumimoji="1" lang="en-US" altLang="ja-JP" sz="3200" b="1" dirty="0">
                <a:latin typeface="Times" pitchFamily="2" charset="0"/>
              </a:rPr>
              <a:t> (2009) </a:t>
            </a:r>
            <a:r>
              <a:rPr kumimoji="1" lang="ja-JP" altLang="en-US" sz="3200" b="1">
                <a:latin typeface="Times" pitchFamily="2" charset="0"/>
              </a:rPr>
              <a:t>による「話し手」概念の</a:t>
            </a:r>
            <a:r>
              <a:rPr kumimoji="1" lang="en-US" altLang="ja-JP" sz="3200" b="1" dirty="0">
                <a:latin typeface="Times" pitchFamily="2" charset="0"/>
              </a:rPr>
              <a:t>3</a:t>
            </a:r>
            <a:r>
              <a:rPr kumimoji="1" lang="ja-JP" altLang="en-US" sz="3200" b="1">
                <a:latin typeface="Times" pitchFamily="2" charset="0"/>
              </a:rPr>
              <a:t>分類</a:t>
            </a:r>
            <a:r>
              <a:rPr kumimoji="1" lang="en-US" altLang="ja-JP" sz="3200" dirty="0">
                <a:latin typeface="Times" pitchFamily="2" charset="0"/>
              </a:rPr>
              <a:t>]</a:t>
            </a:r>
            <a:endParaRPr lang="en-US" altLang="ja-JP" sz="2000" dirty="0">
              <a:latin typeface="Times" pitchFamily="2" charset="0"/>
            </a:endParaRPr>
          </a:p>
          <a:p>
            <a:endParaRPr lang="en-US" altLang="ja-JP" sz="2000" dirty="0">
              <a:latin typeface="Times" pitchFamily="2" charset="0"/>
            </a:endParaRPr>
          </a:p>
          <a:p>
            <a:pPr marL="342900" indent="-342900">
              <a:buFont typeface="Wingdings" pitchFamily="2" charset="2"/>
              <a:buChar char="Ø"/>
            </a:pPr>
            <a:r>
              <a:rPr lang="en-US" altLang="ja-JP" sz="2000" dirty="0" err="1">
                <a:latin typeface="Times" pitchFamily="2" charset="0"/>
              </a:rPr>
              <a:t>Ducrot</a:t>
            </a:r>
            <a:r>
              <a:rPr lang="ja-JP" altLang="en-US" sz="2000">
                <a:latin typeface="Times" pitchFamily="2" charset="0"/>
              </a:rPr>
              <a:t> </a:t>
            </a:r>
            <a:r>
              <a:rPr lang="en-US" altLang="ja-JP" sz="2000" dirty="0">
                <a:latin typeface="Times" pitchFamily="2" charset="0"/>
              </a:rPr>
              <a:t>(2009) : </a:t>
            </a:r>
            <a:r>
              <a:rPr lang="ja-JP" altLang="en-US" sz="2000">
                <a:latin typeface="Times" pitchFamily="2" charset="0"/>
              </a:rPr>
              <a:t>発話という出来事は「話し手」という</a:t>
            </a:r>
            <a:r>
              <a:rPr lang="ja-JP" altLang="en-US" sz="2000" u="sng">
                <a:latin typeface="Times" pitchFamily="2" charset="0"/>
              </a:rPr>
              <a:t>単一の主体</a:t>
            </a:r>
            <a:r>
              <a:rPr lang="ja-JP" altLang="en-US" sz="2000">
                <a:latin typeface="Times" pitchFamily="2" charset="0"/>
              </a:rPr>
              <a:t>によって実現するものだと思われがちだが、実際は少なくとも</a:t>
            </a:r>
            <a:r>
              <a:rPr lang="en-US" altLang="ja-JP" sz="2000" u="sng" dirty="0">
                <a:latin typeface="Times" pitchFamily="2" charset="0"/>
              </a:rPr>
              <a:t>3</a:t>
            </a:r>
            <a:r>
              <a:rPr lang="ja-JP" altLang="en-US" sz="2000" u="sng">
                <a:latin typeface="Times" pitchFamily="2" charset="0"/>
              </a:rPr>
              <a:t>種類の主体が一体となって</a:t>
            </a:r>
            <a:r>
              <a:rPr lang="ja-JP" altLang="en-US" sz="2000">
                <a:latin typeface="Times" pitchFamily="2" charset="0"/>
              </a:rPr>
              <a:t>実現するものであると主張。</a:t>
            </a:r>
            <a:endParaRPr lang="en-US" altLang="ja-JP" sz="2000" dirty="0">
              <a:latin typeface="Times" pitchFamily="2" charset="0"/>
            </a:endParaRPr>
          </a:p>
          <a:p>
            <a:pPr marL="342900" indent="-342900">
              <a:buFont typeface="Wingdings" pitchFamily="2" charset="2"/>
              <a:buChar char="Ø"/>
            </a:pPr>
            <a:endParaRPr lang="en-US" altLang="ja-JP" sz="2000" dirty="0">
              <a:latin typeface="Times" pitchFamily="2" charset="0"/>
            </a:endParaRPr>
          </a:p>
          <a:p>
            <a:pPr marL="457200" indent="-457200">
              <a:buAutoNum type="arabicParenBoth" startAt="15"/>
            </a:pPr>
            <a:r>
              <a:rPr lang="en-US" altLang="ja-JP" sz="2000" dirty="0">
                <a:latin typeface="Times" pitchFamily="2" charset="0"/>
              </a:rPr>
              <a:t>[</a:t>
            </a:r>
            <a:r>
              <a:rPr lang="ja-JP" altLang="en-US" sz="2000">
                <a:latin typeface="Times" pitchFamily="2" charset="0"/>
              </a:rPr>
              <a:t>アンナが心理実験に際して被験者にサインをお願いしている同意書の書面</a:t>
            </a:r>
            <a:r>
              <a:rPr lang="en-US" altLang="ja-JP" sz="2000" dirty="0">
                <a:latin typeface="Times" pitchFamily="2" charset="0"/>
              </a:rPr>
              <a:t>]</a:t>
            </a:r>
          </a:p>
          <a:p>
            <a:pPr lvl="1"/>
            <a:r>
              <a:rPr lang="en-US" altLang="ja-JP" sz="2000" dirty="0">
                <a:latin typeface="Times" pitchFamily="2" charset="0"/>
              </a:rPr>
              <a:t>a.	</a:t>
            </a:r>
            <a:r>
              <a:rPr lang="ja-JP" altLang="en-US" sz="2000">
                <a:latin typeface="Times" pitchFamily="2" charset="0"/>
              </a:rPr>
              <a:t>私、</a:t>
            </a:r>
            <a:r>
              <a:rPr lang="ja-JP" altLang="en-US" sz="2000" u="sng">
                <a:latin typeface="Times" pitchFamily="2" charset="0"/>
              </a:rPr>
              <a:t>　　　　　　　</a:t>
            </a:r>
            <a:r>
              <a:rPr lang="ja-JP" altLang="en-US" sz="2000">
                <a:latin typeface="Times" pitchFamily="2" charset="0"/>
              </a:rPr>
              <a:t>は、上記の個人情報の取り扱いに関する事項について同意します。</a:t>
            </a:r>
            <a:endParaRPr lang="en-US" altLang="ja-JP" sz="2000" dirty="0">
              <a:latin typeface="Times" pitchFamily="2" charset="0"/>
            </a:endParaRPr>
          </a:p>
          <a:p>
            <a:pPr marL="914400" lvl="1" indent="-457200">
              <a:buAutoNum type="alphaLcPeriod" startAt="2"/>
            </a:pPr>
            <a:r>
              <a:rPr lang="ja-JP" altLang="en-US" sz="2000">
                <a:latin typeface="Times" pitchFamily="2" charset="0"/>
              </a:rPr>
              <a:t>私、</a:t>
            </a:r>
            <a:r>
              <a:rPr lang="ja-JP" altLang="en-US" sz="2000" u="sng">
                <a:latin typeface="Times" pitchFamily="2" charset="0"/>
              </a:rPr>
              <a:t>　</a:t>
            </a:r>
            <a:r>
              <a:rPr lang="ja-JP" altLang="en-US" sz="2000" u="sng">
                <a:latin typeface="UD Digi Kyokasho NP-R" panose="020B0400000000000000" pitchFamily="34" charset="-128"/>
                <a:ea typeface="UD Digi Kyokasho NP-R" panose="020B0400000000000000" pitchFamily="34" charset="-128"/>
              </a:rPr>
              <a:t>木下蒼一朗</a:t>
            </a:r>
            <a:r>
              <a:rPr lang="ja-JP" altLang="en-US" sz="2000" u="sng">
                <a:latin typeface="Times" pitchFamily="2" charset="0"/>
              </a:rPr>
              <a:t>　</a:t>
            </a:r>
            <a:r>
              <a:rPr lang="ja-JP" altLang="en-US" sz="2000">
                <a:latin typeface="Times" pitchFamily="2" charset="0"/>
              </a:rPr>
              <a:t>は、上記の個人情報の取り扱いに関する事項について同意します。</a:t>
            </a:r>
            <a:endParaRPr lang="en-US" altLang="ja-JP" sz="2000" dirty="0">
              <a:latin typeface="Times" pitchFamily="2" charset="0"/>
            </a:endParaRPr>
          </a:p>
          <a:p>
            <a:endParaRPr lang="en-US" altLang="ja-JP" sz="2000" dirty="0">
              <a:latin typeface="Times" pitchFamily="2" charset="0"/>
            </a:endParaRPr>
          </a:p>
          <a:p>
            <a:pPr marL="342900" indent="-342900">
              <a:buFont typeface="Wingdings" pitchFamily="2" charset="2"/>
              <a:buChar char="l"/>
            </a:pPr>
            <a:r>
              <a:rPr lang="en-US" altLang="ja-JP" sz="2000" dirty="0">
                <a:latin typeface="Times" pitchFamily="2" charset="0"/>
              </a:rPr>
              <a:t>(15b)</a:t>
            </a:r>
            <a:r>
              <a:rPr lang="ja-JP" altLang="en-US" sz="2000">
                <a:latin typeface="Times" pitchFamily="2" charset="0"/>
              </a:rPr>
              <a:t>のように空欄にサインをした際、</a:t>
            </a:r>
            <a:r>
              <a:rPr lang="en-US" altLang="ja-JP" sz="2000" dirty="0">
                <a:latin typeface="Times" pitchFamily="2" charset="0"/>
              </a:rPr>
              <a:t>(15b)</a:t>
            </a:r>
            <a:r>
              <a:rPr lang="ja-JP" altLang="en-US" sz="2000">
                <a:latin typeface="Times" pitchFamily="2" charset="0"/>
              </a:rPr>
              <a:t>の「話し手」は誰だと考えるべきか？</a:t>
            </a:r>
            <a:endParaRPr lang="en-US" altLang="ja-JP" sz="2000" dirty="0">
              <a:latin typeface="Times" pitchFamily="2" charset="0"/>
            </a:endParaRPr>
          </a:p>
          <a:p>
            <a:pPr marL="800100" lvl="1" indent="-342900">
              <a:buFont typeface="Wingdings" pitchFamily="2" charset="2"/>
              <a:buChar char="ü"/>
            </a:pPr>
            <a:r>
              <a:rPr lang="ja-JP" altLang="en-US" sz="2000">
                <a:latin typeface="Times" pitchFamily="2" charset="0"/>
              </a:rPr>
              <a:t>文面をあらかじめ用意したのはアンナ＝発話産出の主体</a:t>
            </a:r>
            <a:r>
              <a:rPr lang="en-US" altLang="ja-JP" sz="2000" dirty="0">
                <a:latin typeface="Times" pitchFamily="2" charset="0"/>
              </a:rPr>
              <a:t>; </a:t>
            </a:r>
            <a:r>
              <a:rPr lang="en-US" altLang="ja-JP" sz="2000" i="1" dirty="0">
                <a:highlight>
                  <a:srgbClr val="FFFF00"/>
                </a:highlight>
                <a:latin typeface="Times" pitchFamily="2" charset="0"/>
              </a:rPr>
              <a:t>producer</a:t>
            </a:r>
          </a:p>
          <a:p>
            <a:pPr marL="800100" lvl="1" indent="-342900">
              <a:buFont typeface="Wingdings" pitchFamily="2" charset="2"/>
              <a:buChar char="ü"/>
            </a:pPr>
            <a:r>
              <a:rPr lang="ja-JP" altLang="en-US" sz="2000">
                <a:latin typeface="Times" pitchFamily="2" charset="0"/>
              </a:rPr>
              <a:t>サインによって「同意する」という言語行為を遂行するのは木下＝言語行為の主体</a:t>
            </a:r>
            <a:r>
              <a:rPr lang="en-US" altLang="ja-JP" sz="2000" dirty="0">
                <a:latin typeface="Times" pitchFamily="2" charset="0"/>
              </a:rPr>
              <a:t>; </a:t>
            </a:r>
            <a:r>
              <a:rPr lang="en-US" altLang="ja-JP" sz="2000" i="1" dirty="0">
                <a:highlight>
                  <a:srgbClr val="00FFFF"/>
                </a:highlight>
                <a:latin typeface="Times" pitchFamily="2" charset="0"/>
              </a:rPr>
              <a:t>locutor</a:t>
            </a:r>
          </a:p>
          <a:p>
            <a:endParaRPr lang="en-US" altLang="ja-JP" sz="2000" dirty="0">
              <a:latin typeface="Times" pitchFamily="2" charset="0"/>
            </a:endParaRPr>
          </a:p>
          <a:p>
            <a:r>
              <a:rPr lang="en-US" altLang="ja-JP" sz="2000" dirty="0">
                <a:latin typeface="Times" pitchFamily="2" charset="0"/>
              </a:rPr>
              <a:t>(16) [</a:t>
            </a:r>
            <a:r>
              <a:rPr lang="ja-JP" altLang="en-US" sz="2000">
                <a:latin typeface="Times" pitchFamily="2" charset="0"/>
              </a:rPr>
              <a:t>アンナから「明日はいい天気だよ」と言われ出かける準備をしたら当日大雨に見舞われた状況で</a:t>
            </a:r>
            <a:r>
              <a:rPr lang="en-US" altLang="ja-JP" sz="2000" dirty="0">
                <a:latin typeface="Times" pitchFamily="2" charset="0"/>
              </a:rPr>
              <a:t>]</a:t>
            </a:r>
          </a:p>
          <a:p>
            <a:r>
              <a:rPr lang="en-US" altLang="ja-JP" sz="2000" dirty="0">
                <a:latin typeface="Times" pitchFamily="2" charset="0"/>
              </a:rPr>
              <a:t>	</a:t>
            </a:r>
            <a:r>
              <a:rPr lang="ja-JP" altLang="en-US" sz="2000">
                <a:latin typeface="Times" pitchFamily="2" charset="0"/>
              </a:rPr>
              <a:t>木下：</a:t>
            </a:r>
            <a:r>
              <a:rPr lang="en-US" altLang="ja-JP" sz="2000" dirty="0">
                <a:latin typeface="Times" pitchFamily="2" charset="0"/>
              </a:rPr>
              <a:t>“</a:t>
            </a:r>
            <a:r>
              <a:rPr lang="ja-JP" altLang="en-US" sz="2000">
                <a:latin typeface="Times" pitchFamily="2" charset="0"/>
              </a:rPr>
              <a:t>いい天気</a:t>
            </a:r>
            <a:r>
              <a:rPr lang="en-US" altLang="ja-JP" sz="2000" dirty="0">
                <a:latin typeface="Times" pitchFamily="2" charset="0"/>
              </a:rPr>
              <a:t>”</a:t>
            </a:r>
            <a:r>
              <a:rPr lang="ja-JP" altLang="en-US" sz="2000">
                <a:latin typeface="Times" pitchFamily="2" charset="0"/>
              </a:rPr>
              <a:t>だな</a:t>
            </a:r>
            <a:r>
              <a:rPr lang="en-US" altLang="ja-JP" sz="2000" dirty="0">
                <a:latin typeface="Times" pitchFamily="2" charset="0"/>
              </a:rPr>
              <a:t>……</a:t>
            </a:r>
          </a:p>
          <a:p>
            <a:endParaRPr lang="en-US" altLang="ja-JP" sz="2000" dirty="0">
              <a:latin typeface="Times" pitchFamily="2" charset="0"/>
            </a:endParaRPr>
          </a:p>
          <a:p>
            <a:pPr marL="342900" indent="-342900">
              <a:buFont typeface="Wingdings" pitchFamily="2" charset="2"/>
              <a:buChar char="ü"/>
            </a:pPr>
            <a:r>
              <a:rPr lang="ja-JP" altLang="en-US" sz="2000">
                <a:latin typeface="Times" pitchFamily="2" charset="0"/>
              </a:rPr>
              <a:t>これはいわゆるエコー発話の一種。発話産出の主体＝</a:t>
            </a:r>
            <a:r>
              <a:rPr lang="en-US" altLang="ja-JP" sz="2000" i="1" dirty="0">
                <a:highlight>
                  <a:srgbClr val="FFFF00"/>
                </a:highlight>
                <a:latin typeface="Times" pitchFamily="2" charset="0"/>
              </a:rPr>
              <a:t>producer</a:t>
            </a:r>
            <a:r>
              <a:rPr lang="ja-JP" altLang="en-US" sz="2000">
                <a:latin typeface="Times" pitchFamily="2" charset="0"/>
              </a:rPr>
              <a:t>、および「天気を評価する」という言語行為の主体＝</a:t>
            </a:r>
            <a:r>
              <a:rPr lang="en-US" altLang="ja-JP" sz="2000" i="1" dirty="0">
                <a:highlight>
                  <a:srgbClr val="00FFFF"/>
                </a:highlight>
                <a:latin typeface="Times" pitchFamily="2" charset="0"/>
              </a:rPr>
              <a:t>locutor</a:t>
            </a:r>
            <a:r>
              <a:rPr lang="en-US" altLang="ja-JP" sz="2000" dirty="0">
                <a:latin typeface="Times" pitchFamily="2" charset="0"/>
              </a:rPr>
              <a:t> </a:t>
            </a:r>
            <a:r>
              <a:rPr lang="ja-JP" altLang="en-US" sz="2000">
                <a:latin typeface="Times" pitchFamily="2" charset="0"/>
              </a:rPr>
              <a:t>はあくまでも木下だが、「いい天気だ」という評価はアンナの視点からなされた評価のエコー（繰り返し）になっている。</a:t>
            </a:r>
            <a:endParaRPr lang="en-US" altLang="ja-JP" sz="2000" dirty="0">
              <a:latin typeface="Times" pitchFamily="2" charset="0"/>
            </a:endParaRPr>
          </a:p>
          <a:p>
            <a:pPr marL="342900" indent="-342900">
              <a:buFont typeface="Wingdings" pitchFamily="2" charset="2"/>
              <a:buChar char="ü"/>
            </a:pPr>
            <a:r>
              <a:rPr lang="ja-JP" altLang="en-US" sz="2000">
                <a:latin typeface="Times" pitchFamily="2" charset="0"/>
              </a:rPr>
              <a:t>アンナは発話に視点を提供する主体＝</a:t>
            </a:r>
            <a:r>
              <a:rPr lang="en-US" altLang="ja-JP" sz="2000" i="1" dirty="0">
                <a:highlight>
                  <a:srgbClr val="00FF00"/>
                </a:highlight>
                <a:latin typeface="Times" pitchFamily="2" charset="0"/>
              </a:rPr>
              <a:t>enunciator</a:t>
            </a:r>
            <a:r>
              <a:rPr lang="ja-JP" altLang="en-US" sz="2000">
                <a:latin typeface="Times" pitchFamily="2" charset="0"/>
              </a:rPr>
              <a:t>としてこのアイロニー発話に貢献している。</a:t>
            </a:r>
            <a:endParaRPr lang="en-US" altLang="ja-JP" sz="2000" dirty="0">
              <a:latin typeface="Times" pitchFamily="2" charset="0"/>
            </a:endParaRPr>
          </a:p>
          <a:p>
            <a:pPr marL="342900" indent="-342900">
              <a:buFont typeface="Wingdings" pitchFamily="2" charset="2"/>
              <a:buChar char="ü"/>
            </a:pPr>
            <a:r>
              <a:rPr lang="en-US" altLang="ja-JP" sz="2000" i="1" dirty="0">
                <a:highlight>
                  <a:srgbClr val="FFFF00"/>
                </a:highlight>
                <a:latin typeface="Times" pitchFamily="2" charset="0"/>
              </a:rPr>
              <a:t>producer</a:t>
            </a:r>
            <a:r>
              <a:rPr lang="en-US" altLang="ja-JP" sz="2000" i="1" dirty="0">
                <a:latin typeface="Times" pitchFamily="2" charset="0"/>
              </a:rPr>
              <a:t>, </a:t>
            </a:r>
            <a:r>
              <a:rPr lang="en-US" altLang="ja-JP" sz="2000" i="1" dirty="0">
                <a:highlight>
                  <a:srgbClr val="00FFFF"/>
                </a:highlight>
                <a:latin typeface="Times" pitchFamily="2" charset="0"/>
              </a:rPr>
              <a:t>locutor</a:t>
            </a:r>
            <a:r>
              <a:rPr lang="en-US" altLang="ja-JP" sz="2000" i="1" dirty="0">
                <a:latin typeface="Times" pitchFamily="2" charset="0"/>
              </a:rPr>
              <a:t>, </a:t>
            </a:r>
            <a:r>
              <a:rPr lang="en-US" altLang="ja-JP" sz="2000" i="1" dirty="0">
                <a:highlight>
                  <a:srgbClr val="00FF00"/>
                </a:highlight>
                <a:latin typeface="Times" pitchFamily="2" charset="0"/>
              </a:rPr>
              <a:t>enunciator</a:t>
            </a:r>
            <a:r>
              <a:rPr lang="ja-JP" altLang="en-US" sz="2000">
                <a:latin typeface="Times" pitchFamily="2" charset="0"/>
              </a:rPr>
              <a:t>は通常同一人物だが、上の例をはじめ、異なることがごく普通にある。</a:t>
            </a:r>
            <a:endParaRPr lang="en-US" altLang="ja-JP" sz="2000" dirty="0">
              <a:latin typeface="Times" pitchFamily="2" charset="0"/>
            </a:endParaRPr>
          </a:p>
        </p:txBody>
      </p:sp>
    </p:spTree>
    <p:extLst>
      <p:ext uri="{BB962C8B-B14F-4D97-AF65-F5344CB8AC3E}">
        <p14:creationId xmlns:p14="http://schemas.microsoft.com/office/powerpoint/2010/main" val="1457740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randombar(horizontal)">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randombar(horizontal)">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randombar(horizontal)">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randombar(horizontal)">
                                      <p:cBhvr>
                                        <p:cTn id="27" dur="500"/>
                                        <p:tgtEl>
                                          <p:spTgt spid="2">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2">
                                            <p:txEl>
                                              <p:pRg st="9" end="9"/>
                                            </p:txEl>
                                          </p:spTgt>
                                        </p:tgtEl>
                                        <p:attrNameLst>
                                          <p:attrName>style.visibility</p:attrName>
                                        </p:attrNameLst>
                                      </p:cBhvr>
                                      <p:to>
                                        <p:strVal val="visible"/>
                                      </p:to>
                                    </p:set>
                                    <p:animEffect transition="in" filter="randombar(horizontal)">
                                      <p:cBhvr>
                                        <p:cTn id="32" dur="500"/>
                                        <p:tgtEl>
                                          <p:spTgt spid="2">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randombar(horizontal)">
                                      <p:cBhvr>
                                        <p:cTn id="37" dur="500"/>
                                        <p:tgtEl>
                                          <p:spTgt spid="2">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2">
                                            <p:txEl>
                                              <p:pRg st="12" end="12"/>
                                            </p:txEl>
                                          </p:spTgt>
                                        </p:tgtEl>
                                        <p:attrNameLst>
                                          <p:attrName>style.visibility</p:attrName>
                                        </p:attrNameLst>
                                      </p:cBhvr>
                                      <p:to>
                                        <p:strVal val="visible"/>
                                      </p:to>
                                    </p:set>
                                    <p:animEffect transition="in" filter="randombar(horizontal)">
                                      <p:cBhvr>
                                        <p:cTn id="42" dur="500"/>
                                        <p:tgtEl>
                                          <p:spTgt spid="2">
                                            <p:txEl>
                                              <p:pRg st="12" end="1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nodeType="clickEffect">
                                  <p:stCondLst>
                                    <p:cond delay="0"/>
                                  </p:stCondLst>
                                  <p:childTnLst>
                                    <p:set>
                                      <p:cBhvr>
                                        <p:cTn id="46" dur="1" fill="hold">
                                          <p:stCondLst>
                                            <p:cond delay="0"/>
                                          </p:stCondLst>
                                        </p:cTn>
                                        <p:tgtEl>
                                          <p:spTgt spid="2">
                                            <p:txEl>
                                              <p:pRg st="13" end="13"/>
                                            </p:txEl>
                                          </p:spTgt>
                                        </p:tgtEl>
                                        <p:attrNameLst>
                                          <p:attrName>style.visibility</p:attrName>
                                        </p:attrNameLst>
                                      </p:cBhvr>
                                      <p:to>
                                        <p:strVal val="visible"/>
                                      </p:to>
                                    </p:set>
                                    <p:animEffect transition="in" filter="randombar(horizontal)">
                                      <p:cBhvr>
                                        <p:cTn id="47" dur="500"/>
                                        <p:tgtEl>
                                          <p:spTgt spid="2">
                                            <p:txEl>
                                              <p:pRg st="13" end="1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nodeType="clickEffect">
                                  <p:stCondLst>
                                    <p:cond delay="0"/>
                                  </p:stCondLst>
                                  <p:childTnLst>
                                    <p:set>
                                      <p:cBhvr>
                                        <p:cTn id="51" dur="1" fill="hold">
                                          <p:stCondLst>
                                            <p:cond delay="0"/>
                                          </p:stCondLst>
                                        </p:cTn>
                                        <p:tgtEl>
                                          <p:spTgt spid="2">
                                            <p:txEl>
                                              <p:pRg st="15" end="15"/>
                                            </p:txEl>
                                          </p:spTgt>
                                        </p:tgtEl>
                                        <p:attrNameLst>
                                          <p:attrName>style.visibility</p:attrName>
                                        </p:attrNameLst>
                                      </p:cBhvr>
                                      <p:to>
                                        <p:strVal val="visible"/>
                                      </p:to>
                                    </p:set>
                                    <p:animEffect transition="in" filter="randombar(horizontal)">
                                      <p:cBhvr>
                                        <p:cTn id="52" dur="500"/>
                                        <p:tgtEl>
                                          <p:spTgt spid="2">
                                            <p:txEl>
                                              <p:pRg st="15" end="1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nodeType="clickEffect">
                                  <p:stCondLst>
                                    <p:cond delay="0"/>
                                  </p:stCondLst>
                                  <p:childTnLst>
                                    <p:set>
                                      <p:cBhvr>
                                        <p:cTn id="56" dur="1" fill="hold">
                                          <p:stCondLst>
                                            <p:cond delay="0"/>
                                          </p:stCondLst>
                                        </p:cTn>
                                        <p:tgtEl>
                                          <p:spTgt spid="2">
                                            <p:txEl>
                                              <p:pRg st="16" end="16"/>
                                            </p:txEl>
                                          </p:spTgt>
                                        </p:tgtEl>
                                        <p:attrNameLst>
                                          <p:attrName>style.visibility</p:attrName>
                                        </p:attrNameLst>
                                      </p:cBhvr>
                                      <p:to>
                                        <p:strVal val="visible"/>
                                      </p:to>
                                    </p:set>
                                    <p:animEffect transition="in" filter="randombar(horizontal)">
                                      <p:cBhvr>
                                        <p:cTn id="57" dur="500"/>
                                        <p:tgtEl>
                                          <p:spTgt spid="2">
                                            <p:txEl>
                                              <p:pRg st="16" end="1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4" presetClass="entr" presetSubtype="10" fill="hold" nodeType="clickEffect">
                                  <p:stCondLst>
                                    <p:cond delay="0"/>
                                  </p:stCondLst>
                                  <p:childTnLst>
                                    <p:set>
                                      <p:cBhvr>
                                        <p:cTn id="61" dur="1" fill="hold">
                                          <p:stCondLst>
                                            <p:cond delay="0"/>
                                          </p:stCondLst>
                                        </p:cTn>
                                        <p:tgtEl>
                                          <p:spTgt spid="2">
                                            <p:txEl>
                                              <p:pRg st="17" end="17"/>
                                            </p:txEl>
                                          </p:spTgt>
                                        </p:tgtEl>
                                        <p:attrNameLst>
                                          <p:attrName>style.visibility</p:attrName>
                                        </p:attrNameLst>
                                      </p:cBhvr>
                                      <p:to>
                                        <p:strVal val="visible"/>
                                      </p:to>
                                    </p:set>
                                    <p:animEffect transition="in" filter="randombar(horizontal)">
                                      <p:cBhvr>
                                        <p:cTn id="62" dur="500"/>
                                        <p:tgtEl>
                                          <p:spTgt spid="2">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9D98AB7-3C4B-10AE-F534-D31709DAAB6B}"/>
              </a:ext>
            </a:extLst>
          </p:cNvPr>
          <p:cNvSpPr txBox="1"/>
          <p:nvPr/>
        </p:nvSpPr>
        <p:spPr>
          <a:xfrm>
            <a:off x="130629" y="119743"/>
            <a:ext cx="11952514" cy="6740307"/>
          </a:xfrm>
          <a:prstGeom prst="rect">
            <a:avLst/>
          </a:prstGeom>
          <a:noFill/>
        </p:spPr>
        <p:txBody>
          <a:bodyPr wrap="square" rtlCol="0">
            <a:spAutoFit/>
          </a:bodyPr>
          <a:lstStyle/>
          <a:p>
            <a:pPr marL="0" indent="0">
              <a:buNone/>
            </a:pPr>
            <a:r>
              <a:rPr kumimoji="1" lang="en-US" altLang="ja-JP" sz="3200" b="1" dirty="0">
                <a:latin typeface="Times" pitchFamily="2" charset="0"/>
              </a:rPr>
              <a:t>[</a:t>
            </a:r>
            <a:r>
              <a:rPr kumimoji="1" lang="ja-JP" altLang="en-US" sz="3200" b="1">
                <a:latin typeface="Times" pitchFamily="2" charset="0"/>
              </a:rPr>
              <a:t>視点構造説と</a:t>
            </a:r>
            <a:r>
              <a:rPr kumimoji="1" lang="en-US" altLang="ja-JP" sz="3200" b="1" dirty="0" err="1">
                <a:latin typeface="Times" pitchFamily="2" charset="0"/>
              </a:rPr>
              <a:t>Ducrot</a:t>
            </a:r>
            <a:r>
              <a:rPr kumimoji="1" lang="ja-JP" altLang="en-US" sz="3200" b="1">
                <a:latin typeface="Times" pitchFamily="2" charset="0"/>
              </a:rPr>
              <a:t>説の統合</a:t>
            </a:r>
            <a:r>
              <a:rPr kumimoji="1" lang="en-US" altLang="ja-JP" sz="3200" b="1" dirty="0">
                <a:latin typeface="Times" pitchFamily="2" charset="0"/>
              </a:rPr>
              <a:t>]</a:t>
            </a:r>
            <a:endParaRPr lang="en-US" altLang="ja-JP" sz="2000" b="1" dirty="0">
              <a:latin typeface="Times" pitchFamily="2" charset="0"/>
            </a:endParaRPr>
          </a:p>
          <a:p>
            <a:r>
              <a:rPr lang="en-US" altLang="ja-JP" sz="2000" b="1" dirty="0">
                <a:latin typeface="Times" pitchFamily="2" charset="0"/>
              </a:rPr>
              <a:t>[</a:t>
            </a:r>
            <a:r>
              <a:rPr lang="ja-JP" altLang="en-US" sz="2000" b="1">
                <a:latin typeface="Times" pitchFamily="2" charset="0"/>
              </a:rPr>
              <a:t>視点構造説（再掲）</a:t>
            </a:r>
            <a:r>
              <a:rPr lang="en-US" altLang="ja-JP" sz="2000" b="1" dirty="0">
                <a:latin typeface="Times" pitchFamily="2" charset="0"/>
              </a:rPr>
              <a:t>]</a:t>
            </a:r>
          </a:p>
          <a:p>
            <a:pPr marL="342900" indent="-342900">
              <a:buFont typeface="Wingdings" pitchFamily="2" charset="2"/>
              <a:buChar char="ü"/>
            </a:pPr>
            <a:r>
              <a:rPr lang="en-US" altLang="ja-JP" sz="2000" dirty="0">
                <a:latin typeface="Times" pitchFamily="2" charset="0"/>
              </a:rPr>
              <a:t>NDS-NES</a:t>
            </a:r>
            <a:r>
              <a:rPr lang="ja-JP" altLang="en-US" sz="2000">
                <a:latin typeface="Times" pitchFamily="2" charset="0"/>
              </a:rPr>
              <a:t>の区別にとって決定的なのは情報構造の違いではなく、</a:t>
            </a:r>
            <a:r>
              <a:rPr lang="ja-JP" altLang="en-US" sz="2000" b="1" u="sng">
                <a:latin typeface="Times" pitchFamily="2" charset="0"/>
              </a:rPr>
              <a:t>話し手が出来事を捉える際の「視点の中心の違い」＝「状況構築の順序の違い」</a:t>
            </a:r>
            <a:r>
              <a:rPr lang="ja-JP" altLang="en-US" sz="2000">
                <a:latin typeface="Times" pitchFamily="2" charset="0"/>
              </a:rPr>
              <a:t>であるとする説</a:t>
            </a:r>
            <a:endParaRPr lang="en-US" altLang="ja-JP" sz="2000" dirty="0">
              <a:latin typeface="Times" pitchFamily="2" charset="0"/>
            </a:endParaRPr>
          </a:p>
          <a:p>
            <a:endParaRPr lang="en-US" altLang="ja-JP" sz="2000" dirty="0">
              <a:latin typeface="Times" pitchFamily="2" charset="0"/>
            </a:endParaRPr>
          </a:p>
          <a:p>
            <a:r>
              <a:rPr lang="en-US" altLang="ja-JP" sz="2000" dirty="0">
                <a:latin typeface="Times" pitchFamily="2" charset="0"/>
              </a:rPr>
              <a:t>(8)</a:t>
            </a:r>
            <a:r>
              <a:rPr lang="ja-JP" altLang="en-US" sz="2000"/>
              <a:t> </a:t>
            </a:r>
            <a:r>
              <a:rPr lang="ja-JP" altLang="en-US" sz="2000" b="1" u="sng"/>
              <a:t>“存在</a:t>
            </a:r>
            <a:r>
              <a:rPr lang="en-US" altLang="ja-JP" sz="2000" b="1" u="sng" dirty="0"/>
              <a:t>=</a:t>
            </a:r>
            <a:r>
              <a:rPr lang="ja-JP" altLang="en-US" sz="2000" b="1" u="sng"/>
              <a:t>相対的” 原理</a:t>
            </a:r>
            <a:endParaRPr lang="en-US" altLang="ja-JP" sz="2000" u="sng" dirty="0"/>
          </a:p>
          <a:p>
            <a:r>
              <a:rPr lang="en-US" altLang="ja-JP" sz="2000" dirty="0"/>
              <a:t>	</a:t>
            </a:r>
            <a:r>
              <a:rPr lang="en-US" altLang="ja-JP" sz="2000" b="1" dirty="0"/>
              <a:t>(AES </a:t>
            </a:r>
            <a:r>
              <a:rPr lang="ja-JP" altLang="en-US" sz="2000" b="1"/>
              <a:t>と </a:t>
            </a:r>
            <a:r>
              <a:rPr lang="en-US" altLang="ja-JP" sz="2000" b="1" dirty="0"/>
              <a:t>NES </a:t>
            </a:r>
            <a:r>
              <a:rPr lang="ja-JP" altLang="en-US" sz="2000" b="1"/>
              <a:t>に関わる意味での</a:t>
            </a:r>
            <a:r>
              <a:rPr lang="en-US" altLang="ja-JP" sz="2000" b="1" dirty="0"/>
              <a:t>) </a:t>
            </a:r>
            <a:r>
              <a:rPr lang="ja-JP" altLang="en-US" sz="2000" b="1"/>
              <a:t>存在とは常に場所 </a:t>
            </a:r>
            <a:r>
              <a:rPr lang="en-US" altLang="ja-JP" sz="2000" b="1" dirty="0"/>
              <a:t>(</a:t>
            </a:r>
            <a:r>
              <a:rPr lang="en-US" altLang="ja-JP" sz="2000" b="1" dirty="0" err="1"/>
              <a:t>LOCation</a:t>
            </a:r>
            <a:r>
              <a:rPr lang="en-US" altLang="ja-JP" sz="2000" b="1" dirty="0"/>
              <a:t>) </a:t>
            </a:r>
            <a:r>
              <a:rPr lang="ja-JP" altLang="en-US" sz="2000" b="1"/>
              <a:t>に相対的なものである。 </a:t>
            </a:r>
            <a:endParaRPr lang="en-US" altLang="ja-JP" sz="2000" dirty="0">
              <a:latin typeface="Times" pitchFamily="2" charset="0"/>
            </a:endParaRPr>
          </a:p>
          <a:p>
            <a:pPr marL="800100" lvl="1" indent="-342900">
              <a:buFont typeface="Wingdings" pitchFamily="2" charset="2"/>
              <a:buChar char="Ø"/>
            </a:pPr>
            <a:r>
              <a:rPr lang="ja-JP" altLang="en-US" sz="2000">
                <a:latin typeface="Times" pitchFamily="2" charset="0"/>
              </a:rPr>
              <a:t>何かが存在するという状況は常に「モノ＝</a:t>
            </a:r>
            <a:r>
              <a:rPr lang="en-US" altLang="ja-JP" sz="2000" dirty="0">
                <a:latin typeface="Times" pitchFamily="2" charset="0"/>
              </a:rPr>
              <a:t>THING</a:t>
            </a:r>
            <a:r>
              <a:rPr lang="ja-JP" altLang="en-US" sz="2000">
                <a:latin typeface="Times" pitchFamily="2" charset="0"/>
              </a:rPr>
              <a:t>が場所＝</a:t>
            </a:r>
            <a:r>
              <a:rPr lang="en-US" altLang="ja-JP" sz="2000" dirty="0">
                <a:latin typeface="Times" pitchFamily="2" charset="0"/>
              </a:rPr>
              <a:t>LOC</a:t>
            </a:r>
            <a:r>
              <a:rPr lang="ja-JP" altLang="en-US" sz="2000">
                <a:latin typeface="Times" pitchFamily="2" charset="0"/>
              </a:rPr>
              <a:t>に存在する」という形をとる</a:t>
            </a:r>
            <a:endParaRPr lang="en-US" altLang="ja-JP" sz="2000" dirty="0">
              <a:latin typeface="Times" pitchFamily="2" charset="0"/>
            </a:endParaRPr>
          </a:p>
          <a:p>
            <a:endParaRPr lang="en-US" altLang="ja-JP" sz="2000" dirty="0">
              <a:latin typeface="Times" pitchFamily="2" charset="0"/>
            </a:endParaRPr>
          </a:p>
          <a:p>
            <a:r>
              <a:rPr lang="en-US" altLang="ja-JP" sz="2000" dirty="0">
                <a:latin typeface="Times" pitchFamily="2" charset="0"/>
              </a:rPr>
              <a:t>(9)	</a:t>
            </a:r>
            <a:r>
              <a:rPr lang="ja-JP" altLang="en-US" sz="2000" b="1" u="sng"/>
              <a:t>視点構造</a:t>
            </a:r>
            <a:r>
              <a:rPr lang="en-US" altLang="ja-JP" sz="2000" dirty="0"/>
              <a:t>:</a:t>
            </a:r>
          </a:p>
          <a:p>
            <a:pPr lvl="1"/>
            <a:r>
              <a:rPr lang="ja-JP" altLang="en-US" sz="2000"/>
              <a:t>「存在</a:t>
            </a:r>
            <a:r>
              <a:rPr lang="en-US" altLang="ja-JP" sz="2000" dirty="0"/>
              <a:t>/</a:t>
            </a:r>
            <a:r>
              <a:rPr lang="ja-JP" altLang="en-US" sz="2000"/>
              <a:t>所在の状況」</a:t>
            </a:r>
            <a:r>
              <a:rPr lang="en-US" altLang="ja-JP" sz="2000" dirty="0"/>
              <a:t>[</a:t>
            </a:r>
            <a:r>
              <a:rPr lang="ja-JP" altLang="en-US" sz="2000"/>
              <a:t>存在者</a:t>
            </a:r>
            <a:r>
              <a:rPr lang="en-US" altLang="ja-JP" sz="2000" b="1" dirty="0"/>
              <a:t>THING</a:t>
            </a:r>
            <a:r>
              <a:rPr lang="ja-JP" altLang="en-US" sz="2000"/>
              <a:t>とその位置</a:t>
            </a:r>
            <a:r>
              <a:rPr lang="en-US" altLang="ja-JP" sz="2000" b="1" dirty="0"/>
              <a:t>LOC</a:t>
            </a:r>
            <a:r>
              <a:rPr lang="ja-JP" altLang="en-US" sz="2000"/>
              <a:t>の</a:t>
            </a:r>
            <a:r>
              <a:rPr lang="en-US" altLang="ja-JP" sz="2000" dirty="0"/>
              <a:t>2</a:t>
            </a:r>
            <a:r>
              <a:rPr lang="ja-JP" altLang="en-US" sz="2000"/>
              <a:t>者からなる状況</a:t>
            </a:r>
            <a:r>
              <a:rPr lang="en-US" altLang="ja-JP" sz="2000" dirty="0"/>
              <a:t>]</a:t>
            </a:r>
            <a:r>
              <a:rPr lang="ja-JP" altLang="en-US" sz="2000"/>
              <a:t>は</a:t>
            </a:r>
            <a:r>
              <a:rPr lang="en-US" altLang="ja-JP" sz="2000" dirty="0"/>
              <a:t>THING[e.g., </a:t>
            </a:r>
            <a:r>
              <a:rPr lang="ja-JP" altLang="en-US" sz="2000"/>
              <a:t>ペーチャ</a:t>
            </a:r>
            <a:r>
              <a:rPr lang="en-US" altLang="ja-JP" sz="2000" dirty="0"/>
              <a:t>] </a:t>
            </a:r>
            <a:r>
              <a:rPr lang="ja-JP" altLang="en-US" sz="2000"/>
              <a:t>の視点からも </a:t>
            </a:r>
            <a:r>
              <a:rPr lang="en-US" altLang="ja-JP" sz="2000" dirty="0" err="1"/>
              <a:t>LOCation</a:t>
            </a:r>
            <a:r>
              <a:rPr lang="en-US" altLang="ja-JP" sz="2000" dirty="0"/>
              <a:t> [e.g., </a:t>
            </a:r>
            <a:r>
              <a:rPr lang="ja-JP" altLang="en-US" sz="2000"/>
              <a:t>コンサート</a:t>
            </a:r>
            <a:r>
              <a:rPr lang="en-US" altLang="ja-JP" sz="2000" dirty="0"/>
              <a:t>] </a:t>
            </a:r>
            <a:r>
              <a:rPr lang="ja-JP" altLang="en-US" sz="2000"/>
              <a:t>の視点からも構築されうる。私たちは「視点の中心」という言葉を状況構築の出発点として選ばれた参与者を表すものとして用いる。 </a:t>
            </a:r>
            <a:endParaRPr lang="en-US" altLang="ja-JP" sz="2000" dirty="0"/>
          </a:p>
          <a:p>
            <a:pPr marL="800100" lvl="1" indent="-342900">
              <a:buFont typeface="Wingdings" pitchFamily="2" charset="2"/>
              <a:buChar char="Ø"/>
            </a:pPr>
            <a:r>
              <a:rPr lang="ja-JP" altLang="en-US" sz="2000"/>
              <a:t>状況構築の順序は</a:t>
            </a:r>
            <a:r>
              <a:rPr lang="en-US" altLang="ja-JP" sz="2000" dirty="0"/>
              <a:t>THING→LOC</a:t>
            </a:r>
            <a:r>
              <a:rPr lang="ja-JP" altLang="en-US" sz="2000"/>
              <a:t>と</a:t>
            </a:r>
            <a:r>
              <a:rPr lang="en-US" altLang="ja-JP" sz="2000" dirty="0"/>
              <a:t>LOC→THING</a:t>
            </a:r>
            <a:r>
              <a:rPr lang="ja-JP" altLang="en-US" sz="2000"/>
              <a:t>の</a:t>
            </a:r>
            <a:r>
              <a:rPr lang="en-US" altLang="ja-JP" sz="2000" dirty="0"/>
              <a:t>2</a:t>
            </a:r>
            <a:r>
              <a:rPr lang="ja-JP" altLang="en-US" sz="2000"/>
              <a:t>通りがある。</a:t>
            </a:r>
            <a:endParaRPr lang="ja-JP" altLang="en-US" sz="2000" u="sng"/>
          </a:p>
          <a:p>
            <a:endParaRPr kumimoji="1" lang="en-US" altLang="ja-JP" sz="2000" dirty="0">
              <a:latin typeface="Times" pitchFamily="2" charset="0"/>
            </a:endParaRPr>
          </a:p>
          <a:p>
            <a:r>
              <a:rPr kumimoji="1" lang="en-US" altLang="ja-JP" sz="2000" dirty="0">
                <a:latin typeface="Times" pitchFamily="2" charset="0"/>
              </a:rPr>
              <a:t>(10)</a:t>
            </a:r>
            <a:r>
              <a:rPr kumimoji="1" lang="en-US" altLang="ja-JP" sz="2000" u="sng" dirty="0">
                <a:latin typeface="Times" pitchFamily="2" charset="0"/>
              </a:rPr>
              <a:t>	</a:t>
            </a:r>
            <a:r>
              <a:rPr lang="en-US" altLang="ja-JP" sz="2000" b="1" u="sng" dirty="0"/>
              <a:t>NES </a:t>
            </a:r>
            <a:r>
              <a:rPr lang="ja-JP" altLang="en-US" sz="2000" b="1" u="sng"/>
              <a:t>の意味論</a:t>
            </a:r>
            <a:r>
              <a:rPr lang="en-US" altLang="ja-JP" sz="2000" b="1" dirty="0"/>
              <a:t>:</a:t>
            </a:r>
          </a:p>
          <a:p>
            <a:pPr lvl="1"/>
            <a:r>
              <a:rPr lang="en-US" altLang="ja-JP" sz="2000" dirty="0"/>
              <a:t>NES </a:t>
            </a:r>
            <a:r>
              <a:rPr lang="ja-JP" altLang="en-US" sz="2000"/>
              <a:t>は主語 </a:t>
            </a:r>
            <a:r>
              <a:rPr lang="en-US" altLang="ja-JP" sz="2000" dirty="0"/>
              <a:t>NP </a:t>
            </a:r>
            <a:r>
              <a:rPr lang="ja-JP" altLang="en-US" sz="2000"/>
              <a:t>によって表される </a:t>
            </a:r>
            <a:r>
              <a:rPr lang="en-US" altLang="ja-JP" sz="2000" dirty="0"/>
              <a:t>THING </a:t>
            </a:r>
            <a:r>
              <a:rPr lang="ja-JP" altLang="en-US" sz="2000"/>
              <a:t>の、</a:t>
            </a:r>
            <a:r>
              <a:rPr lang="ja-JP" altLang="en-US" sz="2000" b="1" u="sng"/>
              <a:t>視点の中心となっている </a:t>
            </a:r>
            <a:r>
              <a:rPr lang="en-US" altLang="ja-JP" sz="2000" b="1" u="sng" dirty="0"/>
              <a:t>LOC </a:t>
            </a:r>
            <a:r>
              <a:rPr lang="ja-JP" altLang="en-US" sz="2000" b="1" u="sng"/>
              <a:t>における存在</a:t>
            </a:r>
            <a:r>
              <a:rPr lang="ja-JP" altLang="en-US" sz="2000"/>
              <a:t>を否定する。　　　　　　　　</a:t>
            </a:r>
            <a:r>
              <a:rPr kumimoji="1" lang="en-US" altLang="ja-JP" sz="2000" dirty="0">
                <a:latin typeface="Times" pitchFamily="2" charset="0"/>
              </a:rPr>
              <a:t>(</a:t>
            </a:r>
            <a:r>
              <a:rPr kumimoji="1" lang="ja-JP" altLang="en-US" sz="2000">
                <a:latin typeface="Times" pitchFamily="2" charset="0"/>
              </a:rPr>
              <a:t>以上全て </a:t>
            </a:r>
            <a:r>
              <a:rPr kumimoji="1" lang="en-US" altLang="ja-JP" sz="2000" dirty="0">
                <a:latin typeface="Times" pitchFamily="2" charset="0"/>
              </a:rPr>
              <a:t>Partee &amp; </a:t>
            </a:r>
            <a:r>
              <a:rPr kumimoji="1" lang="en-US" altLang="ja-JP" sz="2000" dirty="0" err="1">
                <a:latin typeface="Times" pitchFamily="2" charset="0"/>
              </a:rPr>
              <a:t>Borschev</a:t>
            </a:r>
            <a:r>
              <a:rPr kumimoji="1" lang="en-US" altLang="ja-JP" sz="2000" dirty="0">
                <a:latin typeface="Times" pitchFamily="2" charset="0"/>
              </a:rPr>
              <a:t> 2007: 156-157; </a:t>
            </a:r>
            <a:r>
              <a:rPr kumimoji="1" lang="ja-JP" altLang="en-US" sz="2000">
                <a:latin typeface="Times" pitchFamily="2" charset="0"/>
              </a:rPr>
              <a:t>拙訳。強調・注釈も発表者による</a:t>
            </a:r>
            <a:r>
              <a:rPr kumimoji="1" lang="en-US" altLang="ja-JP" sz="2000" dirty="0">
                <a:latin typeface="Times" pitchFamily="2" charset="0"/>
              </a:rPr>
              <a:t>)</a:t>
            </a:r>
          </a:p>
          <a:p>
            <a:pPr lvl="1"/>
            <a:endParaRPr kumimoji="1" lang="en-US" altLang="ja-JP" sz="2000" dirty="0">
              <a:latin typeface="Times" pitchFamily="2" charset="0"/>
            </a:endParaRPr>
          </a:p>
          <a:p>
            <a:pPr marL="342900" indent="-342900">
              <a:buFont typeface="Wingdings" pitchFamily="2" charset="2"/>
              <a:buChar char="ü"/>
            </a:pPr>
            <a:r>
              <a:rPr kumimoji="1" lang="ja-JP" altLang="en-US" sz="2000">
                <a:latin typeface="Times" pitchFamily="2" charset="0"/>
              </a:rPr>
              <a:t>視点構造説において「</a:t>
            </a:r>
            <a:r>
              <a:rPr kumimoji="1" lang="en-US" altLang="ja-JP" sz="2000" dirty="0">
                <a:latin typeface="Times" pitchFamily="2" charset="0"/>
              </a:rPr>
              <a:t>LOC</a:t>
            </a:r>
            <a:r>
              <a:rPr kumimoji="1" lang="ja-JP" altLang="en-US" sz="2000">
                <a:latin typeface="Times" pitchFamily="2" charset="0"/>
              </a:rPr>
              <a:t>を視点の中心としている」のは「話し手」だということになっているが、これを</a:t>
            </a:r>
            <a:r>
              <a:rPr kumimoji="1" lang="en-US" altLang="ja-JP" sz="2000" dirty="0" err="1">
                <a:latin typeface="Times" pitchFamily="2" charset="0"/>
              </a:rPr>
              <a:t>Ducrot</a:t>
            </a:r>
            <a:r>
              <a:rPr kumimoji="1" lang="ja-JP" altLang="en-US" sz="2000">
                <a:latin typeface="Times" pitchFamily="2" charset="0"/>
              </a:rPr>
              <a:t>の言葉でより正確に言うなら、</a:t>
            </a:r>
            <a:r>
              <a:rPr kumimoji="1" lang="ja-JP" altLang="en-US" sz="2000" b="1" u="sng">
                <a:latin typeface="Times" pitchFamily="2" charset="0"/>
              </a:rPr>
              <a:t>視点の提供者＝</a:t>
            </a:r>
            <a:r>
              <a:rPr kumimoji="1" lang="en-US" altLang="ja-JP" sz="2000" b="1" i="1" u="sng" dirty="0">
                <a:highlight>
                  <a:srgbClr val="00FF00"/>
                </a:highlight>
                <a:latin typeface="Times" pitchFamily="2" charset="0"/>
              </a:rPr>
              <a:t>enunciator</a:t>
            </a:r>
            <a:r>
              <a:rPr kumimoji="1" lang="ja-JP" altLang="en-US" sz="2000">
                <a:latin typeface="Times" pitchFamily="2" charset="0"/>
              </a:rPr>
              <a:t>としての「話し手」。</a:t>
            </a:r>
            <a:endParaRPr kumimoji="1" lang="en-US" altLang="ja-JP" sz="2000" dirty="0">
              <a:latin typeface="Times" pitchFamily="2" charset="0"/>
            </a:endParaRPr>
          </a:p>
        </p:txBody>
      </p:sp>
    </p:spTree>
    <p:extLst>
      <p:ext uri="{BB962C8B-B14F-4D97-AF65-F5344CB8AC3E}">
        <p14:creationId xmlns:p14="http://schemas.microsoft.com/office/powerpoint/2010/main" val="814227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randombar(horizontal)">
                                      <p:cBhvr>
                                        <p:cTn id="7" dur="500"/>
                                        <p:tgtEl>
                                          <p:spTgt spid="2">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0" dur="500"/>
                                        <p:tgtEl>
                                          <p:spTgt spid="2">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randombar(horizontal)">
                                      <p:cBhvr>
                                        <p:cTn id="13" dur="500"/>
                                        <p:tgtEl>
                                          <p:spTgt spid="2">
                                            <p:txEl>
                                              <p:pRg st="4" end="4"/>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randombar(horizontal)">
                                      <p:cBhvr>
                                        <p:cTn id="16" dur="500"/>
                                        <p:tgtEl>
                                          <p:spTgt spid="2">
                                            <p:txEl>
                                              <p:pRg st="5" end="5"/>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Effect transition="in" filter="randombar(horizontal)">
                                      <p:cBhvr>
                                        <p:cTn id="19" dur="500"/>
                                        <p:tgtEl>
                                          <p:spTgt spid="2">
                                            <p:txEl>
                                              <p:pRg st="6" end="6"/>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randombar(horizontal)">
                                      <p:cBhvr>
                                        <p:cTn id="22" dur="500"/>
                                        <p:tgtEl>
                                          <p:spTgt spid="2">
                                            <p:txEl>
                                              <p:pRg st="8" end="8"/>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animEffect transition="in" filter="randombar(horizontal)">
                                      <p:cBhvr>
                                        <p:cTn id="25" dur="500"/>
                                        <p:tgtEl>
                                          <p:spTgt spid="2">
                                            <p:txEl>
                                              <p:pRg st="9" end="9"/>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2">
                                            <p:txEl>
                                              <p:pRg st="10" end="10"/>
                                            </p:txEl>
                                          </p:spTgt>
                                        </p:tgtEl>
                                        <p:attrNameLst>
                                          <p:attrName>style.visibility</p:attrName>
                                        </p:attrNameLst>
                                      </p:cBhvr>
                                      <p:to>
                                        <p:strVal val="visible"/>
                                      </p:to>
                                    </p:set>
                                    <p:animEffect transition="in" filter="randombar(horizontal)">
                                      <p:cBhvr>
                                        <p:cTn id="28" dur="500"/>
                                        <p:tgtEl>
                                          <p:spTgt spid="2">
                                            <p:txEl>
                                              <p:pRg st="10" end="10"/>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animEffect transition="in" filter="randombar(horizontal)">
                                      <p:cBhvr>
                                        <p:cTn id="31" dur="500"/>
                                        <p:tgtEl>
                                          <p:spTgt spid="2">
                                            <p:txEl>
                                              <p:pRg st="12" end="12"/>
                                            </p:txEl>
                                          </p:spTgt>
                                        </p:tgtEl>
                                      </p:cBhvr>
                                    </p:animEffect>
                                  </p:childTnLst>
                                </p:cTn>
                              </p:par>
                              <p:par>
                                <p:cTn id="32" presetID="14" presetClass="entr" presetSubtype="10" fill="hold" nodeType="withEffect">
                                  <p:stCondLst>
                                    <p:cond delay="0"/>
                                  </p:stCondLst>
                                  <p:childTnLst>
                                    <p:set>
                                      <p:cBhvr>
                                        <p:cTn id="33" dur="1" fill="hold">
                                          <p:stCondLst>
                                            <p:cond delay="0"/>
                                          </p:stCondLst>
                                        </p:cTn>
                                        <p:tgtEl>
                                          <p:spTgt spid="2">
                                            <p:txEl>
                                              <p:pRg st="13" end="13"/>
                                            </p:txEl>
                                          </p:spTgt>
                                        </p:tgtEl>
                                        <p:attrNameLst>
                                          <p:attrName>style.visibility</p:attrName>
                                        </p:attrNameLst>
                                      </p:cBhvr>
                                      <p:to>
                                        <p:strVal val="visible"/>
                                      </p:to>
                                    </p:set>
                                    <p:animEffect transition="in" filter="randombar(horizontal)">
                                      <p:cBhvr>
                                        <p:cTn id="34" dur="500"/>
                                        <p:tgtEl>
                                          <p:spTgt spid="2">
                                            <p:txEl>
                                              <p:pRg st="13" end="1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nodeType="clickEffect">
                                  <p:stCondLst>
                                    <p:cond delay="0"/>
                                  </p:stCondLst>
                                  <p:childTnLst>
                                    <p:set>
                                      <p:cBhvr>
                                        <p:cTn id="38" dur="1" fill="hold">
                                          <p:stCondLst>
                                            <p:cond delay="0"/>
                                          </p:stCondLst>
                                        </p:cTn>
                                        <p:tgtEl>
                                          <p:spTgt spid="2">
                                            <p:txEl>
                                              <p:pRg st="15" end="15"/>
                                            </p:txEl>
                                          </p:spTgt>
                                        </p:tgtEl>
                                        <p:attrNameLst>
                                          <p:attrName>style.visibility</p:attrName>
                                        </p:attrNameLst>
                                      </p:cBhvr>
                                      <p:to>
                                        <p:strVal val="visible"/>
                                      </p:to>
                                    </p:set>
                                    <p:animEffect transition="in" filter="randombar(horizontal)">
                                      <p:cBhvr>
                                        <p:cTn id="39" dur="500"/>
                                        <p:tgtEl>
                                          <p:spTgt spid="2">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9D98AB7-3C4B-10AE-F534-D31709DAAB6B}"/>
              </a:ext>
            </a:extLst>
          </p:cNvPr>
          <p:cNvSpPr txBox="1"/>
          <p:nvPr/>
        </p:nvSpPr>
        <p:spPr>
          <a:xfrm>
            <a:off x="130629" y="119743"/>
            <a:ext cx="11952514" cy="6740307"/>
          </a:xfrm>
          <a:prstGeom prst="rect">
            <a:avLst/>
          </a:prstGeom>
          <a:noFill/>
        </p:spPr>
        <p:txBody>
          <a:bodyPr wrap="square" rtlCol="0">
            <a:spAutoFit/>
          </a:bodyPr>
          <a:lstStyle/>
          <a:p>
            <a:r>
              <a:rPr kumimoji="1" lang="en-US" altLang="ja-JP" sz="3200" b="1" dirty="0">
                <a:latin typeface="Times" pitchFamily="2" charset="0"/>
              </a:rPr>
              <a:t>[</a:t>
            </a:r>
            <a:r>
              <a:rPr kumimoji="1" lang="ja-JP" altLang="en-US" sz="3200" b="1">
                <a:latin typeface="Times" pitchFamily="2" charset="0"/>
              </a:rPr>
              <a:t>被引用節における否定生格の意味論</a:t>
            </a:r>
            <a:r>
              <a:rPr kumimoji="1" lang="en-US" altLang="ja-JP" sz="3200" b="1" dirty="0">
                <a:latin typeface="Times" pitchFamily="2" charset="0"/>
              </a:rPr>
              <a:t>]</a:t>
            </a:r>
            <a:endParaRPr lang="en-US" altLang="ja-JP" sz="2000" b="1" dirty="0">
              <a:latin typeface="Times" pitchFamily="2" charset="0"/>
            </a:endParaRPr>
          </a:p>
          <a:p>
            <a:r>
              <a:rPr lang="en-US" altLang="ja-JP" sz="2000" dirty="0">
                <a:latin typeface="Times" pitchFamily="2" charset="0"/>
              </a:rPr>
              <a:t>(6)b.	</a:t>
            </a:r>
            <a:r>
              <a:rPr lang="en-US" altLang="ja-JP" sz="2000" b="1" i="1" dirty="0">
                <a:highlight>
                  <a:srgbClr val="00FF00"/>
                </a:highlight>
                <a:latin typeface="Times" pitchFamily="2" charset="0"/>
              </a:rPr>
              <a:t>P’</a:t>
            </a:r>
            <a:r>
              <a:rPr lang="en-US" altLang="ja-JP" sz="2000" b="1" i="1" dirty="0" err="1">
                <a:highlight>
                  <a:srgbClr val="00FF00"/>
                </a:highlight>
                <a:latin typeface="Times" pitchFamily="2" charset="0"/>
              </a:rPr>
              <a:t>ét</a:t>
            </a:r>
            <a:r>
              <a:rPr lang="en-US" altLang="ja-JP" sz="2000" b="1" i="1" dirty="0">
                <a:highlight>
                  <a:srgbClr val="00FF00"/>
                </a:highlight>
                <a:latin typeface="Times" pitchFamily="2" charset="0"/>
              </a:rPr>
              <a:t>’-</a:t>
            </a:r>
            <a:r>
              <a:rPr lang="en-US" altLang="ja-JP" sz="2000" b="1" i="1" dirty="0" err="1">
                <a:highlight>
                  <a:srgbClr val="00FF00"/>
                </a:highlight>
                <a:latin typeface="Times" pitchFamily="2" charset="0"/>
              </a:rPr>
              <a:t>i</a:t>
            </a:r>
            <a:r>
              <a:rPr kumimoji="1" lang="en-US" altLang="ja-JP" sz="2000" b="1" i="1" dirty="0">
                <a:latin typeface="Times" pitchFamily="2" charset="0"/>
              </a:rPr>
              <a:t>		</a:t>
            </a:r>
            <a:r>
              <a:rPr kumimoji="1" lang="en-US" altLang="ja-JP" sz="2000" i="1" dirty="0" err="1">
                <a:latin typeface="Times" pitchFamily="2" charset="0"/>
              </a:rPr>
              <a:t>na</a:t>
            </a:r>
            <a:r>
              <a:rPr kumimoji="1" lang="en-US" altLang="ja-JP" sz="2000" i="1" dirty="0">
                <a:latin typeface="Times" pitchFamily="2" charset="0"/>
              </a:rPr>
              <a:t>	</a:t>
            </a:r>
            <a:r>
              <a:rPr kumimoji="1" lang="en-US" altLang="ja-JP" sz="2000" i="1" dirty="0" err="1">
                <a:latin typeface="Times" pitchFamily="2" charset="0"/>
              </a:rPr>
              <a:t>koncért</a:t>
            </a:r>
            <a:r>
              <a:rPr kumimoji="1" lang="en-US" altLang="ja-JP" sz="2000" i="1" dirty="0">
                <a:latin typeface="Times" pitchFamily="2" charset="0"/>
              </a:rPr>
              <a:t>’-e			</a:t>
            </a:r>
            <a:r>
              <a:rPr kumimoji="1" lang="en-US" altLang="ja-JP" sz="2000" i="1" dirty="0" err="1">
                <a:highlight>
                  <a:srgbClr val="00FF00"/>
                </a:highlight>
                <a:latin typeface="Times" pitchFamily="2" charset="0"/>
              </a:rPr>
              <a:t>n’é</a:t>
            </a:r>
            <a:r>
              <a:rPr kumimoji="1" lang="en-US" altLang="ja-JP" sz="2000" i="1" dirty="0">
                <a:latin typeface="Times" pitchFamily="2" charset="0"/>
              </a:rPr>
              <a:t>		</a:t>
            </a:r>
            <a:r>
              <a:rPr kumimoji="1" lang="en-US" altLang="ja-JP" sz="2000" i="1" dirty="0" err="1">
                <a:latin typeface="Times" pitchFamily="2" charset="0"/>
              </a:rPr>
              <a:t>bylo</a:t>
            </a:r>
            <a:r>
              <a:rPr kumimoji="1" lang="en-US" altLang="ja-JP" sz="2000" i="1" dirty="0">
                <a:latin typeface="Times" pitchFamily="2" charset="0"/>
              </a:rPr>
              <a:t>.</a:t>
            </a:r>
            <a:endParaRPr kumimoji="1" lang="en-US" altLang="ja-JP" sz="2000" dirty="0">
              <a:latin typeface="Times" pitchFamily="2" charset="0"/>
            </a:endParaRPr>
          </a:p>
          <a:p>
            <a:r>
              <a:rPr kumimoji="1" lang="en-US" altLang="ja-JP" sz="2000" i="1" dirty="0">
                <a:latin typeface="Times" pitchFamily="2" charset="0"/>
              </a:rPr>
              <a:t>		</a:t>
            </a:r>
            <a:r>
              <a:rPr kumimoji="1" lang="en-US" altLang="ja-JP" sz="2000" b="1" dirty="0" err="1">
                <a:latin typeface="Times" pitchFamily="2" charset="0"/>
              </a:rPr>
              <a:t>Petja</a:t>
            </a:r>
            <a:r>
              <a:rPr kumimoji="1" lang="en-US" altLang="ja-JP" sz="2000" b="1" dirty="0">
                <a:latin typeface="Times" pitchFamily="2" charset="0"/>
              </a:rPr>
              <a:t>-</a:t>
            </a:r>
            <a:r>
              <a:rPr kumimoji="1" lang="en-US" altLang="ja-JP" sz="2000" b="1" cap="small" dirty="0">
                <a:highlight>
                  <a:srgbClr val="00FF00"/>
                </a:highlight>
                <a:latin typeface="Times" pitchFamily="2" charset="0"/>
              </a:rPr>
              <a:t>gen</a:t>
            </a:r>
            <a:r>
              <a:rPr kumimoji="1" lang="en-US" altLang="ja-JP" sz="2000" dirty="0">
                <a:latin typeface="Times" pitchFamily="2" charset="0"/>
              </a:rPr>
              <a:t>	at	concert-</a:t>
            </a:r>
            <a:r>
              <a:rPr kumimoji="1" lang="en-US" altLang="ja-JP" sz="2000" cap="small" dirty="0" err="1">
                <a:latin typeface="Times" pitchFamily="2" charset="0"/>
              </a:rPr>
              <a:t>m.sg.loc</a:t>
            </a:r>
            <a:r>
              <a:rPr kumimoji="1" lang="en-US" altLang="ja-JP" sz="2000" dirty="0">
                <a:latin typeface="Times" pitchFamily="2" charset="0"/>
              </a:rPr>
              <a:t>		</a:t>
            </a:r>
            <a:r>
              <a:rPr kumimoji="1" lang="en-US" altLang="ja-JP" sz="2000" cap="small" dirty="0">
                <a:highlight>
                  <a:srgbClr val="00FF00"/>
                </a:highlight>
                <a:latin typeface="Times" pitchFamily="2" charset="0"/>
              </a:rPr>
              <a:t>neg</a:t>
            </a:r>
            <a:r>
              <a:rPr kumimoji="1" lang="en-US" altLang="ja-JP" sz="2000" dirty="0">
                <a:latin typeface="Times" pitchFamily="2" charset="0"/>
              </a:rPr>
              <a:t>		be-</a:t>
            </a:r>
            <a:r>
              <a:rPr kumimoji="1" lang="en-US" altLang="ja-JP" sz="2000" cap="small" dirty="0" err="1">
                <a:latin typeface="Times" pitchFamily="2" charset="0"/>
              </a:rPr>
              <a:t>n.sg.past</a:t>
            </a:r>
            <a:r>
              <a:rPr kumimoji="1" lang="en-US" altLang="ja-JP" sz="2000" cap="small" dirty="0">
                <a:latin typeface="Times" pitchFamily="2" charset="0"/>
              </a:rPr>
              <a:t>.</a:t>
            </a:r>
            <a:endParaRPr kumimoji="1" lang="en-US" altLang="ja-JP" sz="2000" b="1" cap="small" dirty="0">
              <a:latin typeface="Times" pitchFamily="2" charset="0"/>
            </a:endParaRPr>
          </a:p>
          <a:p>
            <a:r>
              <a:rPr kumimoji="1" lang="en-US" altLang="ja-JP" sz="2000" cap="small" dirty="0">
                <a:latin typeface="Times" pitchFamily="2" charset="0"/>
              </a:rPr>
              <a:t>		</a:t>
            </a:r>
            <a:r>
              <a:rPr kumimoji="1" lang="ja-JP" altLang="en-US" sz="2000" cap="small">
                <a:latin typeface="Times" pitchFamily="2" charset="0"/>
              </a:rPr>
              <a:t>「ペーチャはコンサートに来てなかったよ」</a:t>
            </a:r>
            <a:endParaRPr lang="en-US" altLang="ja-JP" sz="2000" dirty="0">
              <a:latin typeface="Times" pitchFamily="2" charset="0"/>
            </a:endParaRPr>
          </a:p>
          <a:p>
            <a:r>
              <a:rPr lang="en-US" altLang="ja-JP" sz="2000" dirty="0">
                <a:latin typeface="Times" pitchFamily="2" charset="0"/>
              </a:rPr>
              <a:t>(14) a.	</a:t>
            </a:r>
            <a:r>
              <a:rPr lang="en-US" altLang="ja-JP" sz="2000" i="1" dirty="0" err="1">
                <a:latin typeface="Times" pitchFamily="2" charset="0"/>
              </a:rPr>
              <a:t>Ánna</a:t>
            </a:r>
            <a:r>
              <a:rPr lang="en-US" altLang="ja-JP" sz="2000" i="1" dirty="0">
                <a:latin typeface="Times" pitchFamily="2" charset="0"/>
              </a:rPr>
              <a:t>	</a:t>
            </a:r>
            <a:r>
              <a:rPr lang="en-US" altLang="ja-JP" sz="2000" i="1" dirty="0" err="1">
                <a:latin typeface="Times" pitchFamily="2" charset="0"/>
              </a:rPr>
              <a:t>skazá</a:t>
            </a:r>
            <a:r>
              <a:rPr lang="ru-RU" altLang="ja-JP" sz="2000" i="1" dirty="0">
                <a:latin typeface="Times" pitchFamily="2" charset="0"/>
              </a:rPr>
              <a:t>-</a:t>
            </a:r>
            <a:r>
              <a:rPr lang="en-US" altLang="ja-JP" sz="2000" i="1" dirty="0">
                <a:latin typeface="Times" pitchFamily="2" charset="0"/>
              </a:rPr>
              <a:t>la:		</a:t>
            </a:r>
            <a:r>
              <a:rPr lang="ru-RU" altLang="ja-JP" sz="2000" dirty="0">
                <a:latin typeface="Times" pitchFamily="2" charset="0"/>
              </a:rPr>
              <a:t>«</a:t>
            </a:r>
            <a:r>
              <a:rPr lang="en-US" altLang="ja-JP" sz="2000" b="1" i="1" dirty="0">
                <a:highlight>
                  <a:srgbClr val="00FF00"/>
                </a:highlight>
                <a:latin typeface="Times" pitchFamily="2" charset="0"/>
              </a:rPr>
              <a:t>P’</a:t>
            </a:r>
            <a:r>
              <a:rPr lang="en-US" altLang="ja-JP" sz="2000" b="1" i="1" dirty="0" err="1">
                <a:highlight>
                  <a:srgbClr val="00FF00"/>
                </a:highlight>
                <a:latin typeface="Times" pitchFamily="2" charset="0"/>
              </a:rPr>
              <a:t>ét</a:t>
            </a:r>
            <a:r>
              <a:rPr lang="en-US" altLang="ja-JP" sz="2000" b="1" i="1" dirty="0">
                <a:highlight>
                  <a:srgbClr val="00FF00"/>
                </a:highlight>
                <a:latin typeface="Times" pitchFamily="2" charset="0"/>
              </a:rPr>
              <a:t>’-</a:t>
            </a:r>
            <a:r>
              <a:rPr lang="en-US" altLang="ja-JP" sz="2000" b="1" i="1" dirty="0" err="1">
                <a:highlight>
                  <a:srgbClr val="00FF00"/>
                </a:highlight>
                <a:latin typeface="Times" pitchFamily="2" charset="0"/>
              </a:rPr>
              <a:t>i</a:t>
            </a:r>
            <a:r>
              <a:rPr kumimoji="1" lang="en-US" altLang="ja-JP" sz="2000" b="1" i="1" dirty="0">
                <a:latin typeface="Times" pitchFamily="2" charset="0"/>
              </a:rPr>
              <a:t>		</a:t>
            </a:r>
            <a:r>
              <a:rPr kumimoji="1" lang="en-US" altLang="ja-JP" sz="2000" i="1" dirty="0" err="1">
                <a:latin typeface="Times" pitchFamily="2" charset="0"/>
              </a:rPr>
              <a:t>na</a:t>
            </a:r>
            <a:r>
              <a:rPr kumimoji="1" lang="en-US" altLang="ja-JP" sz="2000" i="1" dirty="0">
                <a:latin typeface="Times" pitchFamily="2" charset="0"/>
              </a:rPr>
              <a:t>		</a:t>
            </a:r>
            <a:r>
              <a:rPr kumimoji="1" lang="en-US" altLang="ja-JP" sz="2000" i="1" dirty="0" err="1">
                <a:latin typeface="Times" pitchFamily="2" charset="0"/>
              </a:rPr>
              <a:t>koncért</a:t>
            </a:r>
            <a:r>
              <a:rPr kumimoji="1" lang="en-US" altLang="ja-JP" sz="2000" i="1" dirty="0">
                <a:latin typeface="Times" pitchFamily="2" charset="0"/>
              </a:rPr>
              <a:t>’-e			</a:t>
            </a:r>
            <a:r>
              <a:rPr kumimoji="1" lang="en-US" altLang="ja-JP" sz="2000" i="1" dirty="0" err="1">
                <a:highlight>
                  <a:srgbClr val="00FF00"/>
                </a:highlight>
                <a:latin typeface="Times" pitchFamily="2" charset="0"/>
              </a:rPr>
              <a:t>n’é</a:t>
            </a:r>
            <a:r>
              <a:rPr kumimoji="1" lang="en-US" altLang="ja-JP" sz="2000" i="1" dirty="0">
                <a:latin typeface="Times" pitchFamily="2" charset="0"/>
              </a:rPr>
              <a:t>		</a:t>
            </a:r>
            <a:r>
              <a:rPr kumimoji="1" lang="en-US" altLang="ja-JP" sz="2000" i="1" dirty="0" err="1">
                <a:latin typeface="Times" pitchFamily="2" charset="0"/>
              </a:rPr>
              <a:t>bylo</a:t>
            </a:r>
            <a:r>
              <a:rPr kumimoji="1" lang="en-US" altLang="ja-JP" sz="2000" i="1" dirty="0">
                <a:latin typeface="Times" pitchFamily="2" charset="0"/>
              </a:rPr>
              <a:t>.</a:t>
            </a:r>
            <a:r>
              <a:rPr kumimoji="1" lang="ru-RU" altLang="ja-JP" sz="2000" dirty="0">
                <a:latin typeface="Times" pitchFamily="2" charset="0"/>
              </a:rPr>
              <a:t>»</a:t>
            </a:r>
            <a:endParaRPr kumimoji="1" lang="en-US" altLang="ja-JP" sz="2000" dirty="0">
              <a:latin typeface="Times" pitchFamily="2" charset="0"/>
            </a:endParaRPr>
          </a:p>
          <a:p>
            <a:r>
              <a:rPr kumimoji="1" lang="en-US" altLang="ja-JP" sz="2000" i="1" dirty="0">
                <a:latin typeface="Times" pitchFamily="2" charset="0"/>
              </a:rPr>
              <a:t>		</a:t>
            </a:r>
            <a:r>
              <a:rPr kumimoji="1" lang="en-US" altLang="ja-JP" sz="2000" dirty="0">
                <a:latin typeface="Times" pitchFamily="2" charset="0"/>
              </a:rPr>
              <a:t>Anna	say-</a:t>
            </a:r>
            <a:r>
              <a:rPr kumimoji="1" lang="en-US" altLang="ja-JP" sz="2000" cap="small" dirty="0">
                <a:latin typeface="Times" pitchFamily="2" charset="0"/>
              </a:rPr>
              <a:t>f.sg.past.:</a:t>
            </a:r>
            <a:r>
              <a:rPr kumimoji="1" lang="en-US" altLang="ja-JP" sz="2000" dirty="0">
                <a:latin typeface="Times" pitchFamily="2" charset="0"/>
              </a:rPr>
              <a:t>	</a:t>
            </a:r>
            <a:r>
              <a:rPr lang="ru-RU" altLang="ja-JP" sz="2000" dirty="0">
                <a:latin typeface="Times" pitchFamily="2" charset="0"/>
              </a:rPr>
              <a:t>«</a:t>
            </a:r>
            <a:r>
              <a:rPr kumimoji="1" lang="en-US" altLang="ja-JP" sz="2000" b="1" dirty="0" err="1">
                <a:latin typeface="Times" pitchFamily="2" charset="0"/>
              </a:rPr>
              <a:t>Petja</a:t>
            </a:r>
            <a:r>
              <a:rPr kumimoji="1" lang="en-US" altLang="ja-JP" sz="2000" b="1" dirty="0">
                <a:latin typeface="Times" pitchFamily="2" charset="0"/>
              </a:rPr>
              <a:t>-</a:t>
            </a:r>
            <a:r>
              <a:rPr kumimoji="1" lang="en-US" altLang="ja-JP" sz="2000" b="1" cap="small" dirty="0">
                <a:highlight>
                  <a:srgbClr val="00FF00"/>
                </a:highlight>
                <a:latin typeface="Times" pitchFamily="2" charset="0"/>
              </a:rPr>
              <a:t>gen</a:t>
            </a:r>
            <a:r>
              <a:rPr kumimoji="1" lang="en-US" altLang="ja-JP" sz="2000" dirty="0">
                <a:latin typeface="Times" pitchFamily="2" charset="0"/>
              </a:rPr>
              <a:t>	at		concert-</a:t>
            </a:r>
            <a:r>
              <a:rPr kumimoji="1" lang="en-US" altLang="ja-JP" sz="2000" cap="small" dirty="0" err="1">
                <a:latin typeface="Times" pitchFamily="2" charset="0"/>
              </a:rPr>
              <a:t>m.sg.loc</a:t>
            </a:r>
            <a:r>
              <a:rPr kumimoji="1" lang="en-US" altLang="ja-JP" sz="2000" dirty="0">
                <a:latin typeface="Times" pitchFamily="2" charset="0"/>
              </a:rPr>
              <a:t>		</a:t>
            </a:r>
            <a:r>
              <a:rPr kumimoji="1" lang="en-US" altLang="ja-JP" sz="2000" cap="small" dirty="0">
                <a:highlight>
                  <a:srgbClr val="00FF00"/>
                </a:highlight>
                <a:latin typeface="Times" pitchFamily="2" charset="0"/>
              </a:rPr>
              <a:t>neg</a:t>
            </a:r>
            <a:r>
              <a:rPr kumimoji="1" lang="en-US" altLang="ja-JP" sz="2000" dirty="0">
                <a:latin typeface="Times" pitchFamily="2" charset="0"/>
              </a:rPr>
              <a:t>		be-</a:t>
            </a:r>
            <a:r>
              <a:rPr kumimoji="1" lang="en-US" altLang="ja-JP" sz="2000" cap="small" dirty="0" err="1">
                <a:latin typeface="Times" pitchFamily="2" charset="0"/>
              </a:rPr>
              <a:t>n.sg.past</a:t>
            </a:r>
            <a:r>
              <a:rPr kumimoji="1" lang="en-US" altLang="ja-JP" sz="2000" cap="small" dirty="0">
                <a:latin typeface="Times" pitchFamily="2" charset="0"/>
              </a:rPr>
              <a:t>.</a:t>
            </a:r>
            <a:r>
              <a:rPr kumimoji="1" lang="ru-RU" altLang="ja-JP" sz="2000" dirty="0">
                <a:latin typeface="Times" pitchFamily="2" charset="0"/>
              </a:rPr>
              <a:t>»</a:t>
            </a:r>
            <a:endParaRPr kumimoji="1" lang="en-US" altLang="ja-JP" sz="2000" b="1" cap="small" dirty="0">
              <a:latin typeface="Times" pitchFamily="2" charset="0"/>
            </a:endParaRPr>
          </a:p>
          <a:p>
            <a:r>
              <a:rPr kumimoji="1" lang="en-US" altLang="ja-JP" sz="2000" cap="small" dirty="0">
                <a:latin typeface="Times" pitchFamily="2" charset="0"/>
              </a:rPr>
              <a:t>		</a:t>
            </a:r>
            <a:r>
              <a:rPr kumimoji="1" lang="ja-JP" altLang="en-US" sz="2000" cap="small">
                <a:latin typeface="Times" pitchFamily="2" charset="0"/>
              </a:rPr>
              <a:t>「アンナは</a:t>
            </a:r>
            <a:r>
              <a:rPr kumimoji="1" lang="en-US" altLang="ja-JP" sz="2000" cap="small" dirty="0">
                <a:latin typeface="Times" pitchFamily="2" charset="0"/>
              </a:rPr>
              <a:t>『</a:t>
            </a:r>
            <a:r>
              <a:rPr kumimoji="1" lang="ja-JP" altLang="en-US" sz="2000" cap="small">
                <a:latin typeface="Times" pitchFamily="2" charset="0"/>
              </a:rPr>
              <a:t>ペーチャはコンサートに来てなかったよ</a:t>
            </a:r>
            <a:r>
              <a:rPr kumimoji="1" lang="en-US" altLang="ja-JP" sz="2000" cap="small" dirty="0">
                <a:latin typeface="Times" pitchFamily="2" charset="0"/>
              </a:rPr>
              <a:t>』</a:t>
            </a:r>
            <a:r>
              <a:rPr kumimoji="1" lang="ja-JP" altLang="en-US" sz="2000" cap="small">
                <a:latin typeface="Times" pitchFamily="2" charset="0"/>
              </a:rPr>
              <a:t>と言った」（＝直接引用）</a:t>
            </a:r>
            <a:endParaRPr kumimoji="1" lang="en-US" altLang="ja-JP" sz="2000" cap="small" dirty="0">
              <a:latin typeface="Times" pitchFamily="2" charset="0"/>
            </a:endParaRPr>
          </a:p>
          <a:p>
            <a:r>
              <a:rPr kumimoji="1" lang="en-US" altLang="ja-JP" sz="2000" dirty="0">
                <a:latin typeface="Times" pitchFamily="2" charset="0"/>
              </a:rPr>
              <a:t>	b.	</a:t>
            </a:r>
            <a:r>
              <a:rPr lang="en-US" altLang="ja-JP" sz="2000" i="1" dirty="0" err="1">
                <a:latin typeface="Times" pitchFamily="2" charset="0"/>
              </a:rPr>
              <a:t>Ánna</a:t>
            </a:r>
            <a:r>
              <a:rPr lang="en-US" altLang="ja-JP" sz="2000" i="1" dirty="0">
                <a:latin typeface="Times" pitchFamily="2" charset="0"/>
              </a:rPr>
              <a:t>	</a:t>
            </a:r>
            <a:r>
              <a:rPr lang="en-US" altLang="ja-JP" sz="2000" i="1" dirty="0" err="1">
                <a:latin typeface="Times" pitchFamily="2" charset="0"/>
              </a:rPr>
              <a:t>skazá</a:t>
            </a:r>
            <a:r>
              <a:rPr lang="ru-RU" altLang="ja-JP" sz="2000" i="1" dirty="0">
                <a:latin typeface="Times" pitchFamily="2" charset="0"/>
              </a:rPr>
              <a:t>-</a:t>
            </a:r>
            <a:r>
              <a:rPr lang="en-US" altLang="ja-JP" sz="2000" i="1" dirty="0">
                <a:latin typeface="Times" pitchFamily="2" charset="0"/>
              </a:rPr>
              <a:t>la,			</a:t>
            </a:r>
            <a:r>
              <a:rPr lang="en-US" altLang="ja-JP" sz="2000" i="1" dirty="0" err="1">
                <a:latin typeface="Times" pitchFamily="2" charset="0"/>
              </a:rPr>
              <a:t>čto</a:t>
            </a:r>
            <a:r>
              <a:rPr lang="ja-JP" altLang="en-US" sz="2000" i="1">
                <a:latin typeface="Times" pitchFamily="2" charset="0"/>
              </a:rPr>
              <a:t>　</a:t>
            </a:r>
            <a:r>
              <a:rPr lang="en-US" altLang="ja-JP" sz="2000" i="1" dirty="0">
                <a:latin typeface="Times" pitchFamily="2" charset="0"/>
              </a:rPr>
              <a:t>	</a:t>
            </a:r>
            <a:r>
              <a:rPr lang="en-US" altLang="ja-JP" sz="2000" b="1" i="1" dirty="0">
                <a:highlight>
                  <a:srgbClr val="00FF00"/>
                </a:highlight>
                <a:latin typeface="Times" pitchFamily="2" charset="0"/>
              </a:rPr>
              <a:t>P’</a:t>
            </a:r>
            <a:r>
              <a:rPr lang="en-US" altLang="ja-JP" sz="2000" b="1" i="1" dirty="0" err="1">
                <a:highlight>
                  <a:srgbClr val="00FF00"/>
                </a:highlight>
                <a:latin typeface="Times" pitchFamily="2" charset="0"/>
              </a:rPr>
              <a:t>ét</a:t>
            </a:r>
            <a:r>
              <a:rPr lang="en-US" altLang="ja-JP" sz="2000" b="1" i="1" dirty="0">
                <a:highlight>
                  <a:srgbClr val="00FF00"/>
                </a:highlight>
                <a:latin typeface="Times" pitchFamily="2" charset="0"/>
              </a:rPr>
              <a:t>’-</a:t>
            </a:r>
            <a:r>
              <a:rPr lang="en-US" altLang="ja-JP" sz="2000" b="1" i="1" dirty="0" err="1">
                <a:highlight>
                  <a:srgbClr val="00FF00"/>
                </a:highlight>
                <a:latin typeface="Times" pitchFamily="2" charset="0"/>
              </a:rPr>
              <a:t>i</a:t>
            </a:r>
            <a:r>
              <a:rPr kumimoji="1" lang="en-US" altLang="ja-JP" sz="2000" b="1" i="1" dirty="0">
                <a:latin typeface="Times" pitchFamily="2" charset="0"/>
              </a:rPr>
              <a:t>		</a:t>
            </a:r>
            <a:r>
              <a:rPr kumimoji="1" lang="en-US" altLang="ja-JP" sz="2000" i="1" dirty="0" err="1">
                <a:latin typeface="Times" pitchFamily="2" charset="0"/>
              </a:rPr>
              <a:t>na</a:t>
            </a:r>
            <a:r>
              <a:rPr kumimoji="1" lang="en-US" altLang="ja-JP" sz="2000" i="1" dirty="0">
                <a:latin typeface="Times" pitchFamily="2" charset="0"/>
              </a:rPr>
              <a:t>		</a:t>
            </a:r>
            <a:r>
              <a:rPr kumimoji="1" lang="en-US" altLang="ja-JP" sz="2000" i="1" dirty="0" err="1">
                <a:latin typeface="Times" pitchFamily="2" charset="0"/>
              </a:rPr>
              <a:t>koncért</a:t>
            </a:r>
            <a:r>
              <a:rPr kumimoji="1" lang="en-US" altLang="ja-JP" sz="2000" i="1" dirty="0">
                <a:latin typeface="Times" pitchFamily="2" charset="0"/>
              </a:rPr>
              <a:t>’-e			</a:t>
            </a:r>
            <a:r>
              <a:rPr kumimoji="1" lang="en-US" altLang="ja-JP" sz="2000" i="1" dirty="0" err="1">
                <a:highlight>
                  <a:srgbClr val="00FF00"/>
                </a:highlight>
                <a:latin typeface="Times" pitchFamily="2" charset="0"/>
              </a:rPr>
              <a:t>n’é</a:t>
            </a:r>
            <a:r>
              <a:rPr kumimoji="1" lang="en-US" altLang="ja-JP" sz="2000" i="1" dirty="0">
                <a:latin typeface="Times" pitchFamily="2" charset="0"/>
              </a:rPr>
              <a:t>		</a:t>
            </a:r>
            <a:r>
              <a:rPr kumimoji="1" lang="en-US" altLang="ja-JP" sz="2000" i="1" dirty="0" err="1">
                <a:latin typeface="Times" pitchFamily="2" charset="0"/>
              </a:rPr>
              <a:t>bylo</a:t>
            </a:r>
            <a:r>
              <a:rPr kumimoji="1" lang="en-US" altLang="ja-JP" sz="2000" i="1" dirty="0">
                <a:latin typeface="Times" pitchFamily="2" charset="0"/>
              </a:rPr>
              <a:t>.</a:t>
            </a:r>
            <a:endParaRPr kumimoji="1" lang="en-US" altLang="ja-JP" sz="2000" dirty="0">
              <a:latin typeface="Times" pitchFamily="2" charset="0"/>
            </a:endParaRPr>
          </a:p>
          <a:p>
            <a:r>
              <a:rPr kumimoji="1" lang="en-US" altLang="ja-JP" sz="2000" i="1" dirty="0">
                <a:latin typeface="Times" pitchFamily="2" charset="0"/>
              </a:rPr>
              <a:t>		</a:t>
            </a:r>
            <a:r>
              <a:rPr kumimoji="1" lang="en-US" altLang="ja-JP" sz="2000" dirty="0">
                <a:latin typeface="Times" pitchFamily="2" charset="0"/>
              </a:rPr>
              <a:t>Anna	say-</a:t>
            </a:r>
            <a:r>
              <a:rPr kumimoji="1" lang="en-US" altLang="ja-JP" sz="2000" cap="small" dirty="0">
                <a:latin typeface="Times" pitchFamily="2" charset="0"/>
              </a:rPr>
              <a:t>f.sg.past.</a:t>
            </a:r>
            <a:r>
              <a:rPr kumimoji="1" lang="en-US" altLang="ja-JP" sz="2000" dirty="0">
                <a:latin typeface="Times" pitchFamily="2" charset="0"/>
              </a:rPr>
              <a:t>	</a:t>
            </a:r>
            <a:r>
              <a:rPr kumimoji="1" lang="en-US" altLang="ja-JP" sz="2000" cap="small" dirty="0">
                <a:latin typeface="Times" pitchFamily="2" charset="0"/>
              </a:rPr>
              <a:t>comp</a:t>
            </a:r>
            <a:r>
              <a:rPr kumimoji="1" lang="en-US" altLang="ja-JP" sz="2000" dirty="0">
                <a:latin typeface="Times" pitchFamily="2" charset="0"/>
              </a:rPr>
              <a:t>	</a:t>
            </a:r>
            <a:r>
              <a:rPr kumimoji="1" lang="en-US" altLang="ja-JP" sz="2000" b="1" dirty="0" err="1">
                <a:latin typeface="Times" pitchFamily="2" charset="0"/>
              </a:rPr>
              <a:t>Petja</a:t>
            </a:r>
            <a:r>
              <a:rPr kumimoji="1" lang="en-US" altLang="ja-JP" sz="2000" b="1" dirty="0">
                <a:latin typeface="Times" pitchFamily="2" charset="0"/>
              </a:rPr>
              <a:t>-</a:t>
            </a:r>
            <a:r>
              <a:rPr kumimoji="1" lang="en-US" altLang="ja-JP" sz="2000" b="1" cap="small" dirty="0">
                <a:highlight>
                  <a:srgbClr val="00FF00"/>
                </a:highlight>
                <a:latin typeface="Times" pitchFamily="2" charset="0"/>
              </a:rPr>
              <a:t>gen</a:t>
            </a:r>
            <a:r>
              <a:rPr kumimoji="1" lang="en-US" altLang="ja-JP" sz="2000" dirty="0">
                <a:latin typeface="Times" pitchFamily="2" charset="0"/>
              </a:rPr>
              <a:t>	at		concert-</a:t>
            </a:r>
            <a:r>
              <a:rPr kumimoji="1" lang="en-US" altLang="ja-JP" sz="2000" cap="small" dirty="0" err="1">
                <a:latin typeface="Times" pitchFamily="2" charset="0"/>
              </a:rPr>
              <a:t>m.sg.loc</a:t>
            </a:r>
            <a:r>
              <a:rPr kumimoji="1" lang="en-US" altLang="ja-JP" sz="2000" dirty="0">
                <a:latin typeface="Times" pitchFamily="2" charset="0"/>
              </a:rPr>
              <a:t>		</a:t>
            </a:r>
            <a:r>
              <a:rPr kumimoji="1" lang="en-US" altLang="ja-JP" sz="2000" cap="small" dirty="0">
                <a:highlight>
                  <a:srgbClr val="00FF00"/>
                </a:highlight>
                <a:latin typeface="Times" pitchFamily="2" charset="0"/>
              </a:rPr>
              <a:t>neg</a:t>
            </a:r>
            <a:r>
              <a:rPr kumimoji="1" lang="en-US" altLang="ja-JP" sz="2000" dirty="0">
                <a:latin typeface="Times" pitchFamily="2" charset="0"/>
              </a:rPr>
              <a:t>		be-</a:t>
            </a:r>
            <a:r>
              <a:rPr kumimoji="1" lang="en-US" altLang="ja-JP" sz="2000" cap="small" dirty="0" err="1">
                <a:latin typeface="Times" pitchFamily="2" charset="0"/>
              </a:rPr>
              <a:t>n.sg.past</a:t>
            </a:r>
            <a:r>
              <a:rPr kumimoji="1" lang="en-US" altLang="ja-JP" sz="2000" cap="small" dirty="0">
                <a:latin typeface="Times" pitchFamily="2" charset="0"/>
              </a:rPr>
              <a:t>.</a:t>
            </a:r>
            <a:endParaRPr kumimoji="1" lang="en-US" altLang="ja-JP" sz="2000" b="1" cap="small" dirty="0">
              <a:latin typeface="Times" pitchFamily="2" charset="0"/>
            </a:endParaRPr>
          </a:p>
          <a:p>
            <a:r>
              <a:rPr kumimoji="1" lang="en-US" altLang="ja-JP" sz="2000" cap="small" dirty="0">
                <a:latin typeface="Times" pitchFamily="2" charset="0"/>
              </a:rPr>
              <a:t>		</a:t>
            </a:r>
            <a:r>
              <a:rPr kumimoji="1" lang="ja-JP" altLang="en-US" sz="2000" cap="small">
                <a:latin typeface="Times" pitchFamily="2" charset="0"/>
              </a:rPr>
              <a:t>「アンナは</a:t>
            </a:r>
            <a:r>
              <a:rPr kumimoji="1" lang="ja-JP" altLang="en-US" sz="2000">
                <a:latin typeface="Times" pitchFamily="2" charset="0"/>
              </a:rPr>
              <a:t>ペーチャがコンサート</a:t>
            </a:r>
            <a:r>
              <a:rPr kumimoji="1" lang="ja-JP" altLang="en-US" sz="2000" cap="small">
                <a:latin typeface="Times" pitchFamily="2" charset="0"/>
              </a:rPr>
              <a:t>に来てなかったと言った」（＝</a:t>
            </a:r>
            <a:r>
              <a:rPr kumimoji="1" lang="ja-JP" altLang="en-US" sz="2000">
                <a:latin typeface="Times" pitchFamily="2" charset="0"/>
              </a:rPr>
              <a:t>間接引用）</a:t>
            </a:r>
            <a:endParaRPr lang="en-US" altLang="ja-JP" sz="2000" dirty="0">
              <a:latin typeface="Times" pitchFamily="2" charset="0"/>
            </a:endParaRPr>
          </a:p>
          <a:p>
            <a:pPr marL="342900" indent="-342900">
              <a:buFont typeface="Wingdings" pitchFamily="2" charset="2"/>
              <a:buChar char="ü"/>
            </a:pPr>
            <a:r>
              <a:rPr lang="ja-JP" altLang="en-US" sz="2000">
                <a:latin typeface="Times" pitchFamily="2" charset="0"/>
              </a:rPr>
              <a:t>修正版視点構造説に従えば、否定生格の出現は「</a:t>
            </a:r>
            <a:r>
              <a:rPr lang="en-US" altLang="ja-JP" sz="2000" i="1" dirty="0">
                <a:highlight>
                  <a:srgbClr val="00FF00"/>
                </a:highlight>
                <a:latin typeface="Times" pitchFamily="2" charset="0"/>
              </a:rPr>
              <a:t>enunciator</a:t>
            </a:r>
            <a:r>
              <a:rPr lang="ja-JP" altLang="en-US" sz="2000">
                <a:latin typeface="Times" pitchFamily="2" charset="0"/>
              </a:rPr>
              <a:t>による状況構築の出発点が</a:t>
            </a:r>
            <a:r>
              <a:rPr lang="en-US" altLang="ja-JP" sz="2000" dirty="0">
                <a:latin typeface="Times" pitchFamily="2" charset="0"/>
              </a:rPr>
              <a:t>LOC</a:t>
            </a:r>
            <a:r>
              <a:rPr lang="ja-JP" altLang="en-US" sz="2000">
                <a:latin typeface="Times" pitchFamily="2" charset="0"/>
              </a:rPr>
              <a:t>であること」の表れである。</a:t>
            </a:r>
            <a:endParaRPr lang="en-US" altLang="ja-JP" sz="2000" dirty="0">
              <a:latin typeface="Times" pitchFamily="2" charset="0"/>
            </a:endParaRPr>
          </a:p>
          <a:p>
            <a:pPr marL="342900" indent="-342900">
              <a:buFont typeface="Wingdings" pitchFamily="2" charset="2"/>
              <a:buChar char="Ø"/>
            </a:pPr>
            <a:r>
              <a:rPr lang="en-US" altLang="ja-JP" sz="2000" dirty="0">
                <a:latin typeface="Times" pitchFamily="2" charset="0"/>
              </a:rPr>
              <a:t>(</a:t>
            </a:r>
            <a:r>
              <a:rPr lang="ru-RU" altLang="ja-JP" sz="2000" dirty="0">
                <a:latin typeface="Times" pitchFamily="2" charset="0"/>
              </a:rPr>
              <a:t>6</a:t>
            </a:r>
            <a:r>
              <a:rPr lang="en-US" altLang="ja-JP" sz="2000" dirty="0">
                <a:latin typeface="Times" pitchFamily="2" charset="0"/>
              </a:rPr>
              <a:t>b)</a:t>
            </a:r>
            <a:r>
              <a:rPr lang="ja-JP" altLang="en-US" sz="2000">
                <a:latin typeface="Times" pitchFamily="2" charset="0"/>
              </a:rPr>
              <a:t>のようなふつうの文の場合、それを発話したときの</a:t>
            </a:r>
            <a:r>
              <a:rPr lang="en-US" altLang="ja-JP" sz="2000" i="1" dirty="0">
                <a:highlight>
                  <a:srgbClr val="FFFF00"/>
                </a:highlight>
                <a:latin typeface="Times" pitchFamily="2" charset="0"/>
              </a:rPr>
              <a:t>producer</a:t>
            </a:r>
            <a:r>
              <a:rPr lang="en-US" altLang="ja-JP" sz="2000" dirty="0">
                <a:latin typeface="Times" pitchFamily="2" charset="0"/>
              </a:rPr>
              <a:t>,</a:t>
            </a:r>
            <a:r>
              <a:rPr lang="en-US" altLang="ja-JP" sz="2000" i="1" dirty="0">
                <a:latin typeface="Times" pitchFamily="2" charset="0"/>
              </a:rPr>
              <a:t> </a:t>
            </a:r>
            <a:r>
              <a:rPr lang="en-US" altLang="ja-JP" sz="2000" i="1" dirty="0">
                <a:highlight>
                  <a:srgbClr val="00FFFF"/>
                </a:highlight>
                <a:latin typeface="Times" pitchFamily="2" charset="0"/>
              </a:rPr>
              <a:t>locutor</a:t>
            </a:r>
            <a:r>
              <a:rPr lang="en-US" altLang="ja-JP" sz="2000" dirty="0">
                <a:latin typeface="Times" pitchFamily="2" charset="0"/>
              </a:rPr>
              <a:t>,</a:t>
            </a:r>
            <a:r>
              <a:rPr lang="en-US" altLang="ja-JP" sz="2000" i="1" dirty="0">
                <a:latin typeface="Times" pitchFamily="2" charset="0"/>
              </a:rPr>
              <a:t> </a:t>
            </a:r>
            <a:r>
              <a:rPr lang="en-US" altLang="ja-JP" sz="2000" i="1" dirty="0">
                <a:highlight>
                  <a:srgbClr val="00FF00"/>
                </a:highlight>
                <a:latin typeface="Times" pitchFamily="2" charset="0"/>
              </a:rPr>
              <a:t>enunciator</a:t>
            </a:r>
            <a:r>
              <a:rPr lang="ja-JP" altLang="en-US" sz="2000">
                <a:latin typeface="Times" pitchFamily="2" charset="0"/>
              </a:rPr>
              <a:t>は一致するので、</a:t>
            </a:r>
            <a:r>
              <a:rPr lang="en-US" altLang="ja-JP" sz="2000" dirty="0">
                <a:latin typeface="Times" pitchFamily="2" charset="0"/>
              </a:rPr>
              <a:t>LOC</a:t>
            </a:r>
            <a:r>
              <a:rPr lang="ja-JP" altLang="en-US" sz="2000">
                <a:latin typeface="Times" pitchFamily="2" charset="0"/>
              </a:rPr>
              <a:t>中心の状況構築を行っているのは話し手本人であると理解される。</a:t>
            </a:r>
            <a:endParaRPr lang="en-US" altLang="ja-JP" sz="2000" dirty="0">
              <a:latin typeface="Times" pitchFamily="2" charset="0"/>
            </a:endParaRPr>
          </a:p>
          <a:p>
            <a:pPr marL="342900" indent="-342900">
              <a:buFont typeface="Wingdings" pitchFamily="2" charset="2"/>
              <a:buChar char="Ø"/>
            </a:pPr>
            <a:r>
              <a:rPr lang="en-US" altLang="ja-JP" sz="2000" dirty="0">
                <a:latin typeface="Times" pitchFamily="2" charset="0"/>
              </a:rPr>
              <a:t>(14a, b)</a:t>
            </a:r>
            <a:r>
              <a:rPr lang="ja-JP" altLang="en-US" sz="2000">
                <a:latin typeface="Times" pitchFamily="2" charset="0"/>
              </a:rPr>
              <a:t>のような引用文の場合、それを発話したときの</a:t>
            </a:r>
            <a:r>
              <a:rPr lang="en-US" altLang="ja-JP" sz="2000" i="1" dirty="0">
                <a:highlight>
                  <a:srgbClr val="FFFF00"/>
                </a:highlight>
                <a:latin typeface="Times" pitchFamily="2" charset="0"/>
              </a:rPr>
              <a:t>producer</a:t>
            </a:r>
            <a:r>
              <a:rPr lang="en-US" altLang="ja-JP" sz="2000" dirty="0">
                <a:latin typeface="Times" pitchFamily="2" charset="0"/>
              </a:rPr>
              <a:t>, </a:t>
            </a:r>
            <a:r>
              <a:rPr lang="en-US" altLang="ja-JP" sz="2000" i="1" dirty="0">
                <a:highlight>
                  <a:srgbClr val="00FFFF"/>
                </a:highlight>
                <a:latin typeface="Times" pitchFamily="2" charset="0"/>
              </a:rPr>
              <a:t>locutor</a:t>
            </a:r>
            <a:r>
              <a:rPr lang="ja-JP" altLang="en-US" sz="2000">
                <a:latin typeface="Times" pitchFamily="2" charset="0"/>
              </a:rPr>
              <a:t>は話し手本人だが、「ペーチャがコンサートに来ていなかった」という被引用節を述べるとき、話し手はその内容を信じている必要がない</a:t>
            </a:r>
            <a:r>
              <a:rPr lang="en-US" altLang="ja-JP" sz="2000" dirty="0">
                <a:latin typeface="Times" pitchFamily="2" charset="0"/>
              </a:rPr>
              <a:t>(</a:t>
            </a:r>
            <a:r>
              <a:rPr lang="ja-JP" altLang="en-US" sz="2000">
                <a:latin typeface="Times" pitchFamily="2" charset="0"/>
              </a:rPr>
              <a:t>もちろん信じていてもいい</a:t>
            </a:r>
            <a:r>
              <a:rPr lang="en-US" altLang="ja-JP" sz="2000" dirty="0">
                <a:latin typeface="Times" pitchFamily="2" charset="0"/>
              </a:rPr>
              <a:t>)</a:t>
            </a:r>
            <a:r>
              <a:rPr lang="ja-JP" altLang="en-US" sz="2000">
                <a:latin typeface="Times" pitchFamily="2" charset="0"/>
              </a:rPr>
              <a:t>＝</a:t>
            </a:r>
            <a:r>
              <a:rPr lang="ja-JP" altLang="en-US" sz="2000" u="sng">
                <a:latin typeface="Times" pitchFamily="2" charset="0"/>
              </a:rPr>
              <a:t>自身とは別の視点から語られたものを報告している</a:t>
            </a:r>
            <a:r>
              <a:rPr lang="ja-JP" altLang="en-US" sz="2000">
                <a:latin typeface="Times" pitchFamily="2" charset="0"/>
              </a:rPr>
              <a:t>。したがって、主節の</a:t>
            </a:r>
            <a:r>
              <a:rPr lang="en-US" altLang="ja-JP" sz="2000" i="1" dirty="0">
                <a:highlight>
                  <a:srgbClr val="00FF00"/>
                </a:highlight>
                <a:latin typeface="Times" pitchFamily="2" charset="0"/>
              </a:rPr>
              <a:t>enunciator</a:t>
            </a:r>
            <a:r>
              <a:rPr lang="en-US" altLang="ja-JP" sz="2000" dirty="0">
                <a:highlight>
                  <a:srgbClr val="00FF00"/>
                </a:highlight>
                <a:latin typeface="Times" pitchFamily="2" charset="0"/>
              </a:rPr>
              <a:t>-1</a:t>
            </a:r>
            <a:r>
              <a:rPr lang="ja-JP" altLang="en-US" sz="2000">
                <a:latin typeface="Times" pitchFamily="2" charset="0"/>
              </a:rPr>
              <a:t>は話し手だが、被引用節の</a:t>
            </a:r>
            <a:r>
              <a:rPr lang="en-US" altLang="ja-JP" sz="2000" i="1" dirty="0">
                <a:highlight>
                  <a:srgbClr val="00FF00"/>
                </a:highlight>
                <a:latin typeface="Times" pitchFamily="2" charset="0"/>
              </a:rPr>
              <a:t>enunciator</a:t>
            </a:r>
            <a:r>
              <a:rPr lang="en-US" altLang="ja-JP" sz="2000" dirty="0">
                <a:highlight>
                  <a:srgbClr val="00FF00"/>
                </a:highlight>
                <a:latin typeface="Times" pitchFamily="2" charset="0"/>
              </a:rPr>
              <a:t>-2</a:t>
            </a:r>
            <a:r>
              <a:rPr lang="ja-JP" altLang="en-US" sz="2000">
                <a:latin typeface="Times" pitchFamily="2" charset="0"/>
              </a:rPr>
              <a:t>は話し手ではなくアンナ。</a:t>
            </a:r>
            <a:endParaRPr lang="en-US" altLang="ja-JP" sz="2000" dirty="0">
              <a:latin typeface="Times" pitchFamily="2" charset="0"/>
            </a:endParaRPr>
          </a:p>
          <a:p>
            <a:pPr marL="342900" indent="-342900">
              <a:buFont typeface="Wingdings" pitchFamily="2" charset="2"/>
              <a:buChar char="ü"/>
            </a:pPr>
            <a:r>
              <a:rPr lang="ja-JP" altLang="en-US" sz="2000">
                <a:latin typeface="Times" pitchFamily="2" charset="0"/>
              </a:rPr>
              <a:t>事実として、「</a:t>
            </a:r>
            <a:r>
              <a:rPr lang="ja-JP" altLang="en-US" sz="2000" u="sng">
                <a:latin typeface="Times" pitchFamily="2" charset="0"/>
              </a:rPr>
              <a:t>ペーチャの存在に関するコミットメントをもっていない人」として伝達される</a:t>
            </a:r>
            <a:r>
              <a:rPr lang="ja-JP" altLang="en-US" sz="2000">
                <a:latin typeface="Times" pitchFamily="2" charset="0"/>
              </a:rPr>
              <a:t>のは、</a:t>
            </a:r>
            <a:r>
              <a:rPr lang="en-US" altLang="ja-JP" sz="2000" dirty="0">
                <a:latin typeface="Times" pitchFamily="2" charset="0"/>
              </a:rPr>
              <a:t>(6b)</a:t>
            </a:r>
            <a:r>
              <a:rPr lang="ja-JP" altLang="en-US" sz="2000">
                <a:latin typeface="Times" pitchFamily="2" charset="0"/>
              </a:rPr>
              <a:t>においては話し手、</a:t>
            </a:r>
            <a:r>
              <a:rPr lang="en-US" altLang="ja-JP" sz="2000" dirty="0">
                <a:latin typeface="Times" pitchFamily="2" charset="0"/>
              </a:rPr>
              <a:t>(14a, b)</a:t>
            </a:r>
            <a:r>
              <a:rPr lang="ja-JP" altLang="en-US" sz="2000">
                <a:latin typeface="Times" pitchFamily="2" charset="0"/>
              </a:rPr>
              <a:t>においてはアンナである。</a:t>
            </a:r>
            <a:endParaRPr lang="en-US" altLang="ja-JP" sz="2000" dirty="0">
              <a:latin typeface="Times" pitchFamily="2" charset="0"/>
            </a:endParaRPr>
          </a:p>
          <a:p>
            <a:pPr marL="342900" indent="-342900">
              <a:buFont typeface="Wingdings" pitchFamily="2" charset="2"/>
              <a:buChar char="Ø"/>
            </a:pPr>
            <a:r>
              <a:rPr lang="ja-JP" altLang="en-US" sz="2000" b="1">
                <a:latin typeface="Times" pitchFamily="2" charset="0"/>
              </a:rPr>
              <a:t>視点構造説における「話し手」を</a:t>
            </a:r>
            <a:r>
              <a:rPr lang="en-US" altLang="ja-JP" sz="2000" b="1" i="1" dirty="0">
                <a:highlight>
                  <a:srgbClr val="00FF00"/>
                </a:highlight>
                <a:latin typeface="Times" pitchFamily="2" charset="0"/>
              </a:rPr>
              <a:t>enunciator</a:t>
            </a:r>
            <a:r>
              <a:rPr lang="ja-JP" altLang="en-US" sz="2000" b="1">
                <a:latin typeface="Times" pitchFamily="2" charset="0"/>
              </a:rPr>
              <a:t>だと考えることで、事実に即した分析</a:t>
            </a:r>
            <a:r>
              <a:rPr lang="en-US" altLang="ja-JP" sz="2000" b="1" dirty="0">
                <a:latin typeface="Times" pitchFamily="2" charset="0"/>
              </a:rPr>
              <a:t>/</a:t>
            </a:r>
            <a:r>
              <a:rPr lang="ja-JP" altLang="en-US" sz="2000" b="1">
                <a:latin typeface="Times" pitchFamily="2" charset="0"/>
              </a:rPr>
              <a:t>理論が得られる</a:t>
            </a:r>
            <a:endParaRPr lang="ru-RU" altLang="ja-JP" sz="2000" b="1" dirty="0">
              <a:latin typeface="Times" pitchFamily="2" charset="0"/>
            </a:endParaRPr>
          </a:p>
        </p:txBody>
      </p:sp>
    </p:spTree>
    <p:extLst>
      <p:ext uri="{BB962C8B-B14F-4D97-AF65-F5344CB8AC3E}">
        <p14:creationId xmlns:p14="http://schemas.microsoft.com/office/powerpoint/2010/main" val="3077478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blinds(horizontal)">
                                      <p:cBhvr>
                                        <p:cTn id="10" dur="500"/>
                                        <p:tgtEl>
                                          <p:spTgt spid="2">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blinds(horizontal)">
                                      <p:cBhvr>
                                        <p:cTn id="13" dur="500"/>
                                        <p:tgtEl>
                                          <p:spTgt spid="2">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blinds(horizontal)">
                                      <p:cBhvr>
                                        <p:cTn id="18" dur="500"/>
                                        <p:tgtEl>
                                          <p:spTgt spid="2">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blinds(horizontal)">
                                      <p:cBhvr>
                                        <p:cTn id="21" dur="500"/>
                                        <p:tgtEl>
                                          <p:spTgt spid="2">
                                            <p:txEl>
                                              <p:pRg st="5" end="5"/>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blinds(horizontal)">
                                      <p:cBhvr>
                                        <p:cTn id="24" dur="500"/>
                                        <p:tgtEl>
                                          <p:spTgt spid="2">
                                            <p:txEl>
                                              <p:pRg st="6" end="6"/>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blinds(horizontal)">
                                      <p:cBhvr>
                                        <p:cTn id="27" dur="500"/>
                                        <p:tgtEl>
                                          <p:spTgt spid="2">
                                            <p:txEl>
                                              <p:pRg st="7" end="7"/>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2">
                                            <p:txEl>
                                              <p:pRg st="8" end="8"/>
                                            </p:txEl>
                                          </p:spTgt>
                                        </p:tgtEl>
                                        <p:attrNameLst>
                                          <p:attrName>style.visibility</p:attrName>
                                        </p:attrNameLst>
                                      </p:cBhvr>
                                      <p:to>
                                        <p:strVal val="visible"/>
                                      </p:to>
                                    </p:set>
                                    <p:animEffect transition="in" filter="blinds(horizontal)">
                                      <p:cBhvr>
                                        <p:cTn id="30" dur="500"/>
                                        <p:tgtEl>
                                          <p:spTgt spid="2">
                                            <p:txEl>
                                              <p:pRg st="8" end="8"/>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animEffect transition="in" filter="blinds(horizontal)">
                                      <p:cBhvr>
                                        <p:cTn id="33" dur="500"/>
                                        <p:tgtEl>
                                          <p:spTgt spid="2">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2">
                                            <p:txEl>
                                              <p:pRg st="10" end="10"/>
                                            </p:txEl>
                                          </p:spTgt>
                                        </p:tgtEl>
                                        <p:attrNameLst>
                                          <p:attrName>style.visibility</p:attrName>
                                        </p:attrNameLst>
                                      </p:cBhvr>
                                      <p:to>
                                        <p:strVal val="visible"/>
                                      </p:to>
                                    </p:set>
                                    <p:animEffect transition="in" filter="blinds(horizontal)">
                                      <p:cBhvr>
                                        <p:cTn id="38" dur="500"/>
                                        <p:tgtEl>
                                          <p:spTgt spid="2">
                                            <p:txEl>
                                              <p:pRg st="10" end="1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nodeType="clickEffect">
                                  <p:stCondLst>
                                    <p:cond delay="0"/>
                                  </p:stCondLst>
                                  <p:childTnLst>
                                    <p:set>
                                      <p:cBhvr>
                                        <p:cTn id="42" dur="1" fill="hold">
                                          <p:stCondLst>
                                            <p:cond delay="0"/>
                                          </p:stCondLst>
                                        </p:cTn>
                                        <p:tgtEl>
                                          <p:spTgt spid="2">
                                            <p:txEl>
                                              <p:pRg st="11" end="11"/>
                                            </p:txEl>
                                          </p:spTgt>
                                        </p:tgtEl>
                                        <p:attrNameLst>
                                          <p:attrName>style.visibility</p:attrName>
                                        </p:attrNameLst>
                                      </p:cBhvr>
                                      <p:to>
                                        <p:strVal val="visible"/>
                                      </p:to>
                                    </p:set>
                                    <p:animEffect transition="in" filter="randombar(horizontal)">
                                      <p:cBhvr>
                                        <p:cTn id="43" dur="500"/>
                                        <p:tgtEl>
                                          <p:spTgt spid="2">
                                            <p:txEl>
                                              <p:pRg st="11" end="1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nodeType="clickEffect">
                                  <p:stCondLst>
                                    <p:cond delay="0"/>
                                  </p:stCondLst>
                                  <p:childTnLst>
                                    <p:set>
                                      <p:cBhvr>
                                        <p:cTn id="47" dur="1" fill="hold">
                                          <p:stCondLst>
                                            <p:cond delay="0"/>
                                          </p:stCondLst>
                                        </p:cTn>
                                        <p:tgtEl>
                                          <p:spTgt spid="2">
                                            <p:txEl>
                                              <p:pRg st="12" end="12"/>
                                            </p:txEl>
                                          </p:spTgt>
                                        </p:tgtEl>
                                        <p:attrNameLst>
                                          <p:attrName>style.visibility</p:attrName>
                                        </p:attrNameLst>
                                      </p:cBhvr>
                                      <p:to>
                                        <p:strVal val="visible"/>
                                      </p:to>
                                    </p:set>
                                    <p:animEffect transition="in" filter="randombar(horizontal)">
                                      <p:cBhvr>
                                        <p:cTn id="48" dur="500"/>
                                        <p:tgtEl>
                                          <p:spTgt spid="2">
                                            <p:txEl>
                                              <p:pRg st="12" end="12"/>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4" presetClass="entr" presetSubtype="10" fill="hold" nodeType="clickEffect">
                                  <p:stCondLst>
                                    <p:cond delay="0"/>
                                  </p:stCondLst>
                                  <p:childTnLst>
                                    <p:set>
                                      <p:cBhvr>
                                        <p:cTn id="52" dur="1" fill="hold">
                                          <p:stCondLst>
                                            <p:cond delay="0"/>
                                          </p:stCondLst>
                                        </p:cTn>
                                        <p:tgtEl>
                                          <p:spTgt spid="2">
                                            <p:txEl>
                                              <p:pRg st="13" end="13"/>
                                            </p:txEl>
                                          </p:spTgt>
                                        </p:tgtEl>
                                        <p:attrNameLst>
                                          <p:attrName>style.visibility</p:attrName>
                                        </p:attrNameLst>
                                      </p:cBhvr>
                                      <p:to>
                                        <p:strVal val="visible"/>
                                      </p:to>
                                    </p:set>
                                    <p:animEffect transition="in" filter="randombar(horizontal)">
                                      <p:cBhvr>
                                        <p:cTn id="53" dur="500"/>
                                        <p:tgtEl>
                                          <p:spTgt spid="2">
                                            <p:txEl>
                                              <p:pRg st="13" end="13"/>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4" presetClass="entr" presetSubtype="10" fill="hold" nodeType="clickEffect">
                                  <p:stCondLst>
                                    <p:cond delay="0"/>
                                  </p:stCondLst>
                                  <p:childTnLst>
                                    <p:set>
                                      <p:cBhvr>
                                        <p:cTn id="57" dur="1" fill="hold">
                                          <p:stCondLst>
                                            <p:cond delay="0"/>
                                          </p:stCondLst>
                                        </p:cTn>
                                        <p:tgtEl>
                                          <p:spTgt spid="2">
                                            <p:txEl>
                                              <p:pRg st="14" end="14"/>
                                            </p:txEl>
                                          </p:spTgt>
                                        </p:tgtEl>
                                        <p:attrNameLst>
                                          <p:attrName>style.visibility</p:attrName>
                                        </p:attrNameLst>
                                      </p:cBhvr>
                                      <p:to>
                                        <p:strVal val="visible"/>
                                      </p:to>
                                    </p:set>
                                    <p:animEffect transition="in" filter="randombar(horizontal)">
                                      <p:cBhvr>
                                        <p:cTn id="58" dur="500"/>
                                        <p:tgtEl>
                                          <p:spTgt spid="2">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9D98AB7-3C4B-10AE-F534-D31709DAAB6B}"/>
              </a:ext>
            </a:extLst>
          </p:cNvPr>
          <p:cNvSpPr txBox="1"/>
          <p:nvPr/>
        </p:nvSpPr>
        <p:spPr>
          <a:xfrm>
            <a:off x="130629" y="119743"/>
            <a:ext cx="11952514" cy="6740307"/>
          </a:xfrm>
          <a:prstGeom prst="rect">
            <a:avLst/>
          </a:prstGeom>
          <a:noFill/>
        </p:spPr>
        <p:txBody>
          <a:bodyPr wrap="square" rtlCol="0">
            <a:spAutoFit/>
          </a:bodyPr>
          <a:lstStyle/>
          <a:p>
            <a:r>
              <a:rPr kumimoji="1" lang="en-US" altLang="ja-JP" sz="3200" b="1" dirty="0">
                <a:latin typeface="Times" pitchFamily="2" charset="0"/>
              </a:rPr>
              <a:t>[Conclusion]</a:t>
            </a:r>
            <a:endParaRPr kumimoji="1" lang="en-US" altLang="ja-JP" sz="2000" b="1" dirty="0">
              <a:latin typeface="Times" pitchFamily="2" charset="0"/>
            </a:endParaRPr>
          </a:p>
          <a:p>
            <a:r>
              <a:rPr kumimoji="1" lang="ja-JP" altLang="en-US" sz="2000">
                <a:latin typeface="Times" pitchFamily="2" charset="0"/>
              </a:rPr>
              <a:t>否定生格の認可条件に関する理論の中でも有力視される「視点構造説」は、</a:t>
            </a:r>
            <a:endParaRPr lang="en-US" altLang="ja-JP" sz="2000" dirty="0">
              <a:latin typeface="Times" pitchFamily="2" charset="0"/>
            </a:endParaRPr>
          </a:p>
          <a:p>
            <a:pPr marL="800100" lvl="1" indent="-342900">
              <a:buFont typeface="Wingdings" pitchFamily="2" charset="2"/>
              <a:buChar char="l"/>
            </a:pPr>
            <a:r>
              <a:rPr lang="ja-JP" altLang="en-US" sz="2000">
                <a:latin typeface="Times" pitchFamily="2" charset="0"/>
              </a:rPr>
              <a:t>否定生格は</a:t>
            </a:r>
            <a:r>
              <a:rPr lang="en-US" altLang="ja-JP" sz="2000" dirty="0">
                <a:latin typeface="Times" pitchFamily="2" charset="0"/>
              </a:rPr>
              <a:t>NES</a:t>
            </a:r>
            <a:r>
              <a:rPr lang="ja-JP" altLang="en-US" sz="2000">
                <a:latin typeface="Times" pitchFamily="2" charset="0"/>
              </a:rPr>
              <a:t>（存在に関わる文の否定）に現れる</a:t>
            </a:r>
            <a:endParaRPr lang="en-US" altLang="ja-JP" sz="2000" dirty="0">
              <a:latin typeface="Times" pitchFamily="2" charset="0"/>
            </a:endParaRPr>
          </a:p>
          <a:p>
            <a:pPr marL="800100" lvl="1" indent="-342900">
              <a:buFont typeface="Wingdings" pitchFamily="2" charset="2"/>
              <a:buChar char="l"/>
            </a:pPr>
            <a:r>
              <a:rPr lang="ja-JP" altLang="en-US" sz="2000">
                <a:latin typeface="Times" pitchFamily="2" charset="0"/>
              </a:rPr>
              <a:t>否定生格は存在コミットメントの不在（話し手が否定生格名詞句の指示対象の存在にコミットしていないこと）を伝達する</a:t>
            </a:r>
            <a:endParaRPr lang="en-US" altLang="ja-JP" sz="2000" dirty="0">
              <a:latin typeface="Times" pitchFamily="2" charset="0"/>
            </a:endParaRPr>
          </a:p>
          <a:p>
            <a:r>
              <a:rPr lang="ja-JP" altLang="en-US" sz="2000">
                <a:latin typeface="Times" pitchFamily="2" charset="0"/>
              </a:rPr>
              <a:t>という共通見解から導かれる次の問い</a:t>
            </a:r>
            <a:r>
              <a:rPr lang="en-US" altLang="ja-JP" sz="2000" dirty="0">
                <a:latin typeface="Times" pitchFamily="2" charset="0"/>
              </a:rPr>
              <a:t>Q</a:t>
            </a:r>
            <a:r>
              <a:rPr lang="ja-JP" altLang="en-US" sz="2000">
                <a:latin typeface="Times" pitchFamily="2" charset="0"/>
              </a:rPr>
              <a:t>に対し、次の回答</a:t>
            </a:r>
            <a:r>
              <a:rPr lang="en-US" altLang="ja-JP" sz="2000" dirty="0">
                <a:latin typeface="Times" pitchFamily="2" charset="0"/>
              </a:rPr>
              <a:t>A</a:t>
            </a:r>
            <a:r>
              <a:rPr lang="ja-JP" altLang="en-US" sz="2000">
                <a:latin typeface="Times" pitchFamily="2" charset="0"/>
              </a:rPr>
              <a:t>を与えた。</a:t>
            </a:r>
            <a:endParaRPr lang="en-US" altLang="ja-JP" sz="2000" dirty="0">
              <a:latin typeface="Times" pitchFamily="2" charset="0"/>
            </a:endParaRPr>
          </a:p>
          <a:p>
            <a:endParaRPr lang="en-US" altLang="ja-JP" sz="2000" dirty="0">
              <a:latin typeface="Times" pitchFamily="2" charset="0"/>
            </a:endParaRPr>
          </a:p>
          <a:p>
            <a:pPr lvl="1"/>
            <a:r>
              <a:rPr lang="en-US" altLang="ja-JP" sz="2000" b="1" dirty="0">
                <a:latin typeface="Times" pitchFamily="2" charset="0"/>
              </a:rPr>
              <a:t>Q.</a:t>
            </a:r>
            <a:r>
              <a:rPr lang="ja-JP" altLang="en-US" sz="2000" b="1">
                <a:latin typeface="Times" pitchFamily="2" charset="0"/>
              </a:rPr>
              <a:t>「ある文が存在に関わる文</a:t>
            </a:r>
            <a:r>
              <a:rPr lang="en-US" altLang="ja-JP" sz="2000" b="1" dirty="0">
                <a:latin typeface="Times" pitchFamily="2" charset="0"/>
              </a:rPr>
              <a:t>(=AES/NES)</a:t>
            </a:r>
            <a:r>
              <a:rPr lang="ja-JP" altLang="en-US" sz="2000" b="1">
                <a:latin typeface="Times" pitchFamily="2" charset="0"/>
              </a:rPr>
              <a:t>であるとはどういうことなのか？」</a:t>
            </a:r>
            <a:r>
              <a:rPr lang="en-US" altLang="ja-JP" sz="2000" b="1" dirty="0">
                <a:latin typeface="Times" pitchFamily="2" charset="0"/>
              </a:rPr>
              <a:t>=</a:t>
            </a:r>
            <a:r>
              <a:rPr lang="ja-JP" altLang="en-US" sz="2000" b="1">
                <a:latin typeface="Times" pitchFamily="2" charset="0"/>
              </a:rPr>
              <a:t>「私たちが言葉を使って“モノの在り無し”を問題できるのはどういうとき？」（＝問</a:t>
            </a:r>
            <a:r>
              <a:rPr lang="en-US" altLang="ja-JP" sz="2000" b="1" dirty="0">
                <a:latin typeface="Times" pitchFamily="2" charset="0"/>
              </a:rPr>
              <a:t>1</a:t>
            </a:r>
            <a:r>
              <a:rPr lang="ja-JP" altLang="en-US" sz="2000" b="1">
                <a:latin typeface="Times" pitchFamily="2" charset="0"/>
              </a:rPr>
              <a:t>）</a:t>
            </a:r>
            <a:endParaRPr lang="en-US" altLang="ja-JP" sz="2000" dirty="0">
              <a:latin typeface="Times" pitchFamily="2" charset="0"/>
            </a:endParaRPr>
          </a:p>
          <a:p>
            <a:pPr lvl="1"/>
            <a:r>
              <a:rPr lang="en-US" altLang="ja-JP" sz="2000" dirty="0">
                <a:latin typeface="Times" pitchFamily="2" charset="0"/>
              </a:rPr>
              <a:t>A.</a:t>
            </a:r>
            <a:r>
              <a:rPr lang="ja-JP" altLang="en-US" sz="2000">
                <a:latin typeface="Times" pitchFamily="2" charset="0"/>
              </a:rPr>
              <a:t> </a:t>
            </a:r>
            <a:r>
              <a:rPr lang="ja-JP" altLang="en-US" sz="2000" b="1" u="sng">
                <a:latin typeface="Times" pitchFamily="2" charset="0"/>
              </a:rPr>
              <a:t>話し手</a:t>
            </a:r>
            <a:r>
              <a:rPr lang="ja-JP" altLang="en-US" sz="2000" b="1">
                <a:latin typeface="Times" pitchFamily="2" charset="0"/>
              </a:rPr>
              <a:t>が</a:t>
            </a:r>
            <a:r>
              <a:rPr lang="en-US" altLang="ja-JP" sz="2000" b="1" dirty="0">
                <a:latin typeface="Times" pitchFamily="2" charset="0"/>
              </a:rPr>
              <a:t>THING</a:t>
            </a:r>
            <a:r>
              <a:rPr lang="ja-JP" altLang="en-US" sz="2000" b="1">
                <a:latin typeface="Times" pitchFamily="2" charset="0"/>
              </a:rPr>
              <a:t>でなく</a:t>
            </a:r>
            <a:r>
              <a:rPr lang="en-US" altLang="ja-JP" sz="2000" b="1" dirty="0">
                <a:latin typeface="Times" pitchFamily="2" charset="0"/>
              </a:rPr>
              <a:t>LOC</a:t>
            </a:r>
            <a:r>
              <a:rPr lang="ja-JP" altLang="en-US" sz="2000" b="1">
                <a:latin typeface="Times" pitchFamily="2" charset="0"/>
              </a:rPr>
              <a:t>を状況構築の出発点としているとき、そしてそのときのみ、その発話は</a:t>
            </a:r>
            <a:r>
              <a:rPr lang="en-US" altLang="ja-JP" sz="2000" b="1" dirty="0">
                <a:latin typeface="Times" pitchFamily="2" charset="0"/>
              </a:rPr>
              <a:t>AES/NES</a:t>
            </a:r>
            <a:r>
              <a:rPr lang="ja-JP" altLang="en-US" sz="2000" b="1">
                <a:latin typeface="Times" pitchFamily="2" charset="0"/>
              </a:rPr>
              <a:t>となる。</a:t>
            </a:r>
            <a:endParaRPr lang="en-US" altLang="ja-JP" sz="2000" b="1" dirty="0">
              <a:latin typeface="Times" pitchFamily="2" charset="0"/>
            </a:endParaRPr>
          </a:p>
          <a:p>
            <a:endParaRPr lang="en-US" altLang="ja-JP" sz="2000" dirty="0">
              <a:latin typeface="Times" pitchFamily="2" charset="0"/>
            </a:endParaRPr>
          </a:p>
          <a:p>
            <a:r>
              <a:rPr lang="ja-JP" altLang="en-US" sz="2000">
                <a:latin typeface="Times" pitchFamily="2" charset="0"/>
              </a:rPr>
              <a:t>しかしこの回答は被引用節に否定生格が現れる場合の意味論を正確に捉えていなかった </a:t>
            </a:r>
            <a:r>
              <a:rPr lang="en-US" altLang="ja-JP" sz="2000" dirty="0">
                <a:latin typeface="Times" pitchFamily="2" charset="0"/>
              </a:rPr>
              <a:t>(</a:t>
            </a:r>
            <a:r>
              <a:rPr lang="ja-JP" altLang="en-US" sz="2000">
                <a:latin typeface="Times" pitchFamily="2" charset="0"/>
              </a:rPr>
              <a:t>＝問</a:t>
            </a:r>
            <a:r>
              <a:rPr lang="en-US" altLang="ja-JP" sz="2000" dirty="0">
                <a:latin typeface="Times" pitchFamily="2" charset="0"/>
              </a:rPr>
              <a:t>2)</a:t>
            </a:r>
            <a:r>
              <a:rPr lang="ja-JP" altLang="en-US" sz="2000">
                <a:latin typeface="Times" pitchFamily="2" charset="0"/>
              </a:rPr>
              <a:t>。そこで本発表は、視点構造説を</a:t>
            </a:r>
            <a:r>
              <a:rPr lang="en-US" altLang="ja-JP" sz="2000" dirty="0" err="1">
                <a:latin typeface="Times" pitchFamily="2" charset="0"/>
              </a:rPr>
              <a:t>Ducrot</a:t>
            </a:r>
            <a:r>
              <a:rPr lang="en-US" altLang="ja-JP" sz="2000" dirty="0">
                <a:latin typeface="Times" pitchFamily="2" charset="0"/>
              </a:rPr>
              <a:t> (2009)</a:t>
            </a:r>
            <a:r>
              <a:rPr lang="ja-JP" altLang="en-US" sz="2000">
                <a:latin typeface="Times" pitchFamily="2" charset="0"/>
              </a:rPr>
              <a:t>による談話内論証理論と統合することで、次の修正を加えた。</a:t>
            </a:r>
            <a:endParaRPr lang="en-US" altLang="ja-JP" sz="2000" dirty="0">
              <a:latin typeface="Times" pitchFamily="2" charset="0"/>
            </a:endParaRPr>
          </a:p>
          <a:p>
            <a:endParaRPr lang="en-US" altLang="ja-JP" sz="2000" dirty="0">
              <a:latin typeface="Times" pitchFamily="2" charset="0"/>
            </a:endParaRPr>
          </a:p>
          <a:p>
            <a:pPr marL="800100" lvl="1" indent="-342900">
              <a:buFont typeface="Wingdings" pitchFamily="2" charset="2"/>
              <a:buChar char="n"/>
            </a:pPr>
            <a:r>
              <a:rPr lang="ja-JP" altLang="en-US" sz="2000" b="1">
                <a:latin typeface="Times" pitchFamily="2" charset="0"/>
              </a:rPr>
              <a:t>視点構造説における「話し手」を </a:t>
            </a:r>
            <a:r>
              <a:rPr lang="en-US" altLang="ja-JP" sz="2000" b="1" i="1" dirty="0">
                <a:latin typeface="Times" pitchFamily="2" charset="0"/>
              </a:rPr>
              <a:t>enunciator</a:t>
            </a:r>
            <a:r>
              <a:rPr lang="ja-JP" altLang="en-US" sz="2000" b="1" i="1">
                <a:latin typeface="Times" pitchFamily="2" charset="0"/>
              </a:rPr>
              <a:t> </a:t>
            </a:r>
            <a:r>
              <a:rPr lang="ja-JP" altLang="en-US" sz="2000" b="1">
                <a:latin typeface="Times" pitchFamily="2" charset="0"/>
              </a:rPr>
              <a:t>に限定して捉え直した。</a:t>
            </a:r>
            <a:endParaRPr lang="en-US" altLang="ja-JP" sz="2000" b="1" dirty="0">
              <a:latin typeface="Times" pitchFamily="2" charset="0"/>
            </a:endParaRPr>
          </a:p>
          <a:p>
            <a:pPr marL="800100" lvl="1" indent="-342900">
              <a:buFont typeface="Wingdings" pitchFamily="2" charset="2"/>
              <a:buChar char="n"/>
            </a:pPr>
            <a:r>
              <a:rPr lang="ja-JP" altLang="en-US" sz="2000" b="1">
                <a:latin typeface="Times" pitchFamily="2" charset="0"/>
              </a:rPr>
              <a:t>これにより、被引用節に現れる否定生格が「否定生格名詞句の指示対象の存在に</a:t>
            </a:r>
            <a:r>
              <a:rPr lang="ja-JP" altLang="en-US" sz="2000" b="1" u="sng">
                <a:latin typeface="Times" pitchFamily="2" charset="0"/>
              </a:rPr>
              <a:t>被引用者が</a:t>
            </a:r>
            <a:r>
              <a:rPr lang="ja-JP" altLang="en-US" sz="2000" b="1">
                <a:latin typeface="Times" pitchFamily="2" charset="0"/>
              </a:rPr>
              <a:t>コミットしていない」という意味を伝達するという言語事実を、ただしく分析の射程に収めた。</a:t>
            </a:r>
            <a:endParaRPr lang="en-US" altLang="ja-JP" sz="2000" b="1" dirty="0">
              <a:latin typeface="Times" pitchFamily="2" charset="0"/>
            </a:endParaRPr>
          </a:p>
          <a:p>
            <a:endParaRPr lang="en-US" altLang="ja-JP" sz="2000" b="1" dirty="0">
              <a:latin typeface="Times" pitchFamily="2" charset="0"/>
            </a:endParaRPr>
          </a:p>
          <a:p>
            <a:r>
              <a:rPr lang="ja-JP" altLang="en-US" sz="2000">
                <a:latin typeface="Times" pitchFamily="2" charset="0"/>
              </a:rPr>
              <a:t>この修正は、視点構造説の不足を補うものであると共に、</a:t>
            </a:r>
            <a:r>
              <a:rPr lang="ja-JP" altLang="en-US" sz="2000" b="1">
                <a:highlight>
                  <a:srgbClr val="FFFF00"/>
                </a:highlight>
                <a:latin typeface="Times" pitchFamily="2" charset="0"/>
              </a:rPr>
              <a:t>現代ロシア語の格標示を統御する文法が複数の主体の視点に呼応する形で実現している</a:t>
            </a:r>
            <a:r>
              <a:rPr lang="ja-JP" altLang="en-US" sz="2000">
                <a:latin typeface="Times" pitchFamily="2" charset="0"/>
              </a:rPr>
              <a:t>という事実を指摘する点で新規性がある。</a:t>
            </a:r>
            <a:r>
              <a:rPr lang="ja-JP" altLang="en-US" sz="2000" b="1">
                <a:latin typeface="Times" pitchFamily="2" charset="0"/>
              </a:rPr>
              <a:t> </a:t>
            </a:r>
          </a:p>
        </p:txBody>
      </p:sp>
    </p:spTree>
    <p:extLst>
      <p:ext uri="{BB962C8B-B14F-4D97-AF65-F5344CB8AC3E}">
        <p14:creationId xmlns:p14="http://schemas.microsoft.com/office/powerpoint/2010/main" val="2884741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randombar(horizontal)">
                                      <p:cBhvr>
                                        <p:cTn id="7" dur="500"/>
                                        <p:tgtEl>
                                          <p:spTgt spid="2">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0" dur="500"/>
                                        <p:tgtEl>
                                          <p:spTgt spid="2">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randombar(horizontal)">
                                      <p:cBhvr>
                                        <p:cTn id="13" dur="500"/>
                                        <p:tgtEl>
                                          <p:spTgt spid="2">
                                            <p:txEl>
                                              <p:pRg st="3" end="3"/>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randombar(horizontal)">
                                      <p:cBhvr>
                                        <p:cTn id="16" dur="500"/>
                                        <p:tgtEl>
                                          <p:spTgt spid="2">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randombar(horizontal)">
                                      <p:cBhvr>
                                        <p:cTn id="21" dur="500"/>
                                        <p:tgtEl>
                                          <p:spTgt spid="2">
                                            <p:txEl>
                                              <p:pRg st="6" end="6"/>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2">
                                            <p:txEl>
                                              <p:pRg st="7" end="7"/>
                                            </p:txEl>
                                          </p:spTgt>
                                        </p:tgtEl>
                                        <p:attrNameLst>
                                          <p:attrName>style.visibility</p:attrName>
                                        </p:attrNameLst>
                                      </p:cBhvr>
                                      <p:to>
                                        <p:strVal val="visible"/>
                                      </p:to>
                                    </p:set>
                                    <p:animEffect transition="in" filter="randombar(horizontal)">
                                      <p:cBhvr>
                                        <p:cTn id="24" dur="500"/>
                                        <p:tgtEl>
                                          <p:spTgt spid="2">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animEffect transition="in" filter="randombar(horizontal)">
                                      <p:cBhvr>
                                        <p:cTn id="29" dur="500"/>
                                        <p:tgtEl>
                                          <p:spTgt spid="2">
                                            <p:txEl>
                                              <p:pRg st="9" end="9"/>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nodeType="clickEffect">
                                  <p:stCondLst>
                                    <p:cond delay="0"/>
                                  </p:stCondLst>
                                  <p:childTnLst>
                                    <p:set>
                                      <p:cBhvr>
                                        <p:cTn id="33" dur="1" fill="hold">
                                          <p:stCondLst>
                                            <p:cond delay="0"/>
                                          </p:stCondLst>
                                        </p:cTn>
                                        <p:tgtEl>
                                          <p:spTgt spid="2">
                                            <p:txEl>
                                              <p:pRg st="11" end="11"/>
                                            </p:txEl>
                                          </p:spTgt>
                                        </p:tgtEl>
                                        <p:attrNameLst>
                                          <p:attrName>style.visibility</p:attrName>
                                        </p:attrNameLst>
                                      </p:cBhvr>
                                      <p:to>
                                        <p:strVal val="visible"/>
                                      </p:to>
                                    </p:set>
                                    <p:animEffect transition="in" filter="randombar(horizontal)">
                                      <p:cBhvr>
                                        <p:cTn id="34" dur="500"/>
                                        <p:tgtEl>
                                          <p:spTgt spid="2">
                                            <p:txEl>
                                              <p:pRg st="11" end="11"/>
                                            </p:txEl>
                                          </p:spTgt>
                                        </p:tgtEl>
                                      </p:cBhvr>
                                    </p:animEffect>
                                  </p:childTnLst>
                                </p:cTn>
                              </p:par>
                              <p:par>
                                <p:cTn id="35" presetID="14" presetClass="entr" presetSubtype="10" fill="hold" nodeType="withEffect">
                                  <p:stCondLst>
                                    <p:cond delay="0"/>
                                  </p:stCondLst>
                                  <p:childTnLst>
                                    <p:set>
                                      <p:cBhvr>
                                        <p:cTn id="36" dur="1" fill="hold">
                                          <p:stCondLst>
                                            <p:cond delay="0"/>
                                          </p:stCondLst>
                                        </p:cTn>
                                        <p:tgtEl>
                                          <p:spTgt spid="2">
                                            <p:txEl>
                                              <p:pRg st="12" end="12"/>
                                            </p:txEl>
                                          </p:spTgt>
                                        </p:tgtEl>
                                        <p:attrNameLst>
                                          <p:attrName>style.visibility</p:attrName>
                                        </p:attrNameLst>
                                      </p:cBhvr>
                                      <p:to>
                                        <p:strVal val="visible"/>
                                      </p:to>
                                    </p:set>
                                    <p:animEffect transition="in" filter="randombar(horizontal)">
                                      <p:cBhvr>
                                        <p:cTn id="37" dur="500"/>
                                        <p:tgtEl>
                                          <p:spTgt spid="2">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2">
                                            <p:txEl>
                                              <p:pRg st="14" end="14"/>
                                            </p:txEl>
                                          </p:spTgt>
                                        </p:tgtEl>
                                        <p:attrNameLst>
                                          <p:attrName>style.visibility</p:attrName>
                                        </p:attrNameLst>
                                      </p:cBhvr>
                                      <p:to>
                                        <p:strVal val="visible"/>
                                      </p:to>
                                    </p:set>
                                    <p:animEffect transition="in" filter="randombar(horizontal)">
                                      <p:cBhvr>
                                        <p:cTn id="42" dur="500"/>
                                        <p:tgtEl>
                                          <p:spTgt spid="2">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9D98AB7-3C4B-10AE-F534-D31709DAAB6B}"/>
              </a:ext>
            </a:extLst>
          </p:cNvPr>
          <p:cNvSpPr txBox="1"/>
          <p:nvPr/>
        </p:nvSpPr>
        <p:spPr>
          <a:xfrm>
            <a:off x="130629" y="119743"/>
            <a:ext cx="11952514" cy="6632585"/>
          </a:xfrm>
          <a:prstGeom prst="rect">
            <a:avLst/>
          </a:prstGeom>
          <a:noFill/>
        </p:spPr>
        <p:txBody>
          <a:bodyPr wrap="square" rtlCol="0">
            <a:spAutoFit/>
          </a:bodyPr>
          <a:lstStyle/>
          <a:p>
            <a:r>
              <a:rPr kumimoji="1" lang="en-US" altLang="ja-JP" sz="2000" b="1" dirty="0">
                <a:latin typeface="Times" pitchFamily="2" charset="0"/>
              </a:rPr>
              <a:t>[</a:t>
            </a:r>
            <a:r>
              <a:rPr kumimoji="1" lang="ja-JP" altLang="en-US" sz="2000" b="1">
                <a:latin typeface="Times" pitchFamily="2" charset="0"/>
              </a:rPr>
              <a:t>参考文献 </a:t>
            </a:r>
            <a:r>
              <a:rPr kumimoji="1" lang="en-US" altLang="ja-JP" sz="2000" dirty="0">
                <a:latin typeface="Times" pitchFamily="2" charset="0"/>
              </a:rPr>
              <a:t>(</a:t>
            </a:r>
            <a:r>
              <a:rPr kumimoji="1" lang="ja-JP" altLang="en-US" sz="2000">
                <a:latin typeface="Times" pitchFamily="2" charset="0"/>
              </a:rPr>
              <a:t>予稿で言及したものを含む</a:t>
            </a:r>
            <a:r>
              <a:rPr kumimoji="1" lang="en-US" altLang="ja-JP" sz="2000" dirty="0">
                <a:latin typeface="Times" pitchFamily="2" charset="0"/>
              </a:rPr>
              <a:t>)]</a:t>
            </a:r>
            <a:endParaRPr lang="en-US" altLang="ja-JP" sz="2000" dirty="0">
              <a:effectLst/>
              <a:latin typeface="TimesNewRomanPSMT"/>
            </a:endParaRPr>
          </a:p>
          <a:p>
            <a:pPr marL="342900" indent="-342900" algn="just">
              <a:buAutoNum type="arabicPeriod"/>
            </a:pPr>
            <a:r>
              <a:rPr lang="en-US" altLang="ja-JP" sz="1620" dirty="0" err="1">
                <a:effectLst/>
                <a:latin typeface="TimesNewRomanPSMT"/>
              </a:rPr>
              <a:t>Babby</a:t>
            </a:r>
            <a:r>
              <a:rPr lang="en-US" altLang="ja-JP" sz="1620" dirty="0">
                <a:effectLst/>
                <a:latin typeface="TimesNewRomanPSMT"/>
              </a:rPr>
              <a:t>, Leonard H. (1980) </a:t>
            </a:r>
            <a:r>
              <a:rPr lang="en-US" altLang="ja-JP" sz="1620" i="1" dirty="0">
                <a:effectLst/>
                <a:latin typeface="TimesNewRomanPS"/>
              </a:rPr>
              <a:t>Existential sentences and negation in Russian</a:t>
            </a:r>
            <a:r>
              <a:rPr lang="en-US" altLang="ja-JP" sz="1620" dirty="0">
                <a:effectLst/>
                <a:latin typeface="TimesNewRomanPSMT"/>
              </a:rPr>
              <a:t>. Ann Arbor, MI: </a:t>
            </a:r>
            <a:r>
              <a:rPr lang="en-US" altLang="ja-JP" sz="1620" dirty="0" err="1">
                <a:effectLst/>
                <a:latin typeface="TimesNewRomanPSMT"/>
              </a:rPr>
              <a:t>Karoma</a:t>
            </a:r>
            <a:r>
              <a:rPr lang="en-US" altLang="ja-JP" sz="1620" dirty="0">
                <a:effectLst/>
                <a:latin typeface="TimesNewRomanPSMT"/>
              </a:rPr>
              <a:t>.</a:t>
            </a:r>
          </a:p>
          <a:p>
            <a:pPr marL="342900" indent="-342900" algn="just">
              <a:buAutoNum type="arabicPeriod"/>
            </a:pPr>
            <a:r>
              <a:rPr lang="en-US" altLang="ja-JP" sz="1620" dirty="0" err="1">
                <a:effectLst/>
                <a:latin typeface="TimesNewRomanPSMT"/>
              </a:rPr>
              <a:t>Borschev</a:t>
            </a:r>
            <a:r>
              <a:rPr lang="en-US" altLang="ja-JP" sz="1620" dirty="0">
                <a:effectLst/>
                <a:latin typeface="TimesNewRomanPSMT"/>
              </a:rPr>
              <a:t>, Vladimir and Barbara H. Partee (2002a) The Russian genitive of negation in existential sentences: the role of theme-rheme structure reconsidered. In E. </a:t>
            </a:r>
            <a:r>
              <a:rPr lang="en-US" altLang="ja-JP" sz="1620" dirty="0" err="1">
                <a:effectLst/>
                <a:latin typeface="TimesNewRomanPSMT"/>
              </a:rPr>
              <a:t>Hajicova</a:t>
            </a:r>
            <a:r>
              <a:rPr lang="en-US" altLang="ja-JP" sz="1620" dirty="0">
                <a:effectLst/>
                <a:latin typeface="TimesNewRomanPSMT"/>
              </a:rPr>
              <a:t>́, P. </a:t>
            </a:r>
            <a:r>
              <a:rPr lang="en-US" altLang="ja-JP" sz="1620" dirty="0" err="1">
                <a:effectLst/>
                <a:latin typeface="TimesNewRomanPSMT"/>
              </a:rPr>
              <a:t>Sgall</a:t>
            </a:r>
            <a:r>
              <a:rPr lang="en-US" altLang="ja-JP" sz="1620" dirty="0">
                <a:effectLst/>
                <a:latin typeface="TimesNewRomanPSMT"/>
              </a:rPr>
              <a:t>, J. Hana, and T. </a:t>
            </a:r>
            <a:r>
              <a:rPr lang="en-US" altLang="ja-JP" sz="1620" dirty="0" err="1">
                <a:effectLst/>
                <a:latin typeface="TimesNewRomanPSMT"/>
              </a:rPr>
              <a:t>Hoskovec</a:t>
            </a:r>
            <a:r>
              <a:rPr lang="en-US" altLang="ja-JP" sz="1620" dirty="0">
                <a:effectLst/>
                <a:latin typeface="TimesNewRomanPSMT"/>
              </a:rPr>
              <a:t> (eds.) </a:t>
            </a:r>
            <a:r>
              <a:rPr lang="en-US" altLang="ja-JP" sz="1620" i="1" dirty="0">
                <a:effectLst/>
                <a:latin typeface="TimesNewRomanPS"/>
              </a:rPr>
              <a:t>Travaux du Cercle </a:t>
            </a:r>
            <a:r>
              <a:rPr lang="en-US" altLang="ja-JP" sz="1620" i="1" dirty="0" err="1">
                <a:effectLst/>
                <a:latin typeface="TimesNewRomanPS"/>
              </a:rPr>
              <a:t>linguistique</a:t>
            </a:r>
            <a:r>
              <a:rPr lang="en-US" altLang="ja-JP" sz="1620" i="1" dirty="0">
                <a:effectLst/>
                <a:latin typeface="TimesNewRomanPS"/>
              </a:rPr>
              <a:t> de Prague </a:t>
            </a:r>
            <a:r>
              <a:rPr lang="en-US" altLang="ja-JP" sz="1620" dirty="0">
                <a:effectLst/>
                <a:latin typeface="TimesNewRomanPSMT"/>
              </a:rPr>
              <a:t>(nouvelle </a:t>
            </a:r>
            <a:r>
              <a:rPr lang="en-US" altLang="ja-JP" sz="1620" dirty="0" err="1">
                <a:effectLst/>
                <a:latin typeface="TimesNewRomanPSMT"/>
              </a:rPr>
              <a:t>série</a:t>
            </a:r>
            <a:r>
              <a:rPr lang="en-US" altLang="ja-JP" sz="1620" dirty="0">
                <a:effectLst/>
                <a:latin typeface="TimesNewRomanPSMT"/>
              </a:rPr>
              <a:t>). Amsterdam: John Benjamins.</a:t>
            </a:r>
          </a:p>
          <a:p>
            <a:pPr marL="342900" indent="-342900" algn="just">
              <a:buAutoNum type="arabicPeriod"/>
            </a:pPr>
            <a:r>
              <a:rPr lang="en-US" altLang="ja-JP" sz="1620" dirty="0">
                <a:effectLst/>
                <a:latin typeface="TimesNewRomanPSMT"/>
              </a:rPr>
              <a:t>—— (2002b) The Russian genitive of negation: theme-rheme structure or perspective structure? </a:t>
            </a:r>
            <a:r>
              <a:rPr lang="en-US" altLang="ja-JP" sz="1620" i="1" dirty="0">
                <a:effectLst/>
                <a:latin typeface="TimesNewRomanPS"/>
              </a:rPr>
              <a:t>Journal of Slavic Linguistics </a:t>
            </a:r>
            <a:r>
              <a:rPr lang="en-US" altLang="ja-JP" sz="1620" dirty="0">
                <a:effectLst/>
                <a:latin typeface="TimesNewRomanPSMT"/>
              </a:rPr>
              <a:t>10: 105–144.</a:t>
            </a:r>
          </a:p>
          <a:p>
            <a:pPr marL="342900" indent="-342900" algn="just">
              <a:buAutoNum type="arabicPeriod"/>
            </a:pPr>
            <a:r>
              <a:rPr lang="en-US" altLang="ja-JP" sz="1620" dirty="0" err="1">
                <a:effectLst/>
                <a:latin typeface="TimesNewRomanPSMT"/>
              </a:rPr>
              <a:t>Ducrot</a:t>
            </a:r>
            <a:r>
              <a:rPr lang="en-US" altLang="ja-JP" sz="1620" dirty="0">
                <a:effectLst/>
                <a:latin typeface="TimesNewRomanPSMT"/>
              </a:rPr>
              <a:t>, Oswald. (2009) </a:t>
            </a:r>
            <a:r>
              <a:rPr lang="en-US" altLang="ja-JP" sz="1620" i="1" dirty="0">
                <a:effectLst/>
                <a:latin typeface="TimesNewRomanPS"/>
              </a:rPr>
              <a:t>Slovenian Lectures: Introduction into Argumentative Semantics. </a:t>
            </a:r>
            <a:r>
              <a:rPr lang="en-US" altLang="ja-JP" sz="1620" dirty="0">
                <a:effectLst/>
                <a:latin typeface="TimesNewRomanPSMT"/>
              </a:rPr>
              <a:t>Igor Ž. </a:t>
            </a:r>
            <a:r>
              <a:rPr lang="en-US" altLang="ja-JP" sz="1620" dirty="0" err="1">
                <a:effectLst/>
                <a:latin typeface="TimesNewRomanPSMT"/>
              </a:rPr>
              <a:t>Žagar</a:t>
            </a:r>
            <a:r>
              <a:rPr lang="en-US" altLang="ja-JP" sz="1620" dirty="0">
                <a:effectLst/>
                <a:latin typeface="TimesNewRomanPSMT"/>
              </a:rPr>
              <a:t> (ed.), Ljubljana: </a:t>
            </a:r>
            <a:r>
              <a:rPr lang="en-US" altLang="ja-JP" sz="1620" dirty="0" err="1">
                <a:effectLst/>
                <a:latin typeface="TimesNewRomanPSMT"/>
              </a:rPr>
              <a:t>Pedagoški</a:t>
            </a:r>
            <a:r>
              <a:rPr lang="en-US" altLang="ja-JP" sz="1620" dirty="0">
                <a:effectLst/>
                <a:latin typeface="TimesNewRomanPSMT"/>
              </a:rPr>
              <a:t> </a:t>
            </a:r>
            <a:r>
              <a:rPr lang="en-US" altLang="ja-JP" sz="1620" dirty="0" err="1">
                <a:effectLst/>
                <a:latin typeface="TimesNewRomanPSMT"/>
              </a:rPr>
              <a:t>Inštitut</a:t>
            </a:r>
            <a:r>
              <a:rPr lang="en-US" altLang="ja-JP" sz="1620" dirty="0">
                <a:latin typeface="TimesNewRomanPSMT"/>
              </a:rPr>
              <a:t>.</a:t>
            </a:r>
          </a:p>
          <a:p>
            <a:pPr marL="342900" indent="-342900" algn="just">
              <a:buAutoNum type="arabicPeriod"/>
            </a:pPr>
            <a:r>
              <a:rPr lang="en-US" altLang="ja-JP" sz="1620" dirty="0" err="1">
                <a:effectLst/>
                <a:latin typeface="TimesNewRomanPSMT"/>
              </a:rPr>
              <a:t>Harves</a:t>
            </a:r>
            <a:r>
              <a:rPr lang="en-US" altLang="ja-JP" sz="1620" dirty="0">
                <a:effectLst/>
                <a:latin typeface="TimesNewRomanPSMT"/>
              </a:rPr>
              <a:t>, Stephanie. (2013) The genitive of negation in Russian. </a:t>
            </a:r>
            <a:r>
              <a:rPr lang="en-US" altLang="ja-JP" sz="1620" i="1" dirty="0">
                <a:effectLst/>
                <a:latin typeface="TimesNewRomanPS"/>
              </a:rPr>
              <a:t>Language and Linguistics Compass </a:t>
            </a:r>
            <a:r>
              <a:rPr lang="en-US" altLang="ja-JP" sz="1620" dirty="0">
                <a:effectLst/>
                <a:latin typeface="TimesNewRomanPSMT"/>
              </a:rPr>
              <a:t>7(12): 647-662.</a:t>
            </a:r>
          </a:p>
          <a:p>
            <a:pPr marL="342900" indent="-342900" algn="just">
              <a:buAutoNum type="arabicPeriod"/>
            </a:pPr>
            <a:r>
              <a:rPr lang="en-US" altLang="ja-JP" sz="1620" dirty="0">
                <a:effectLst/>
                <a:latin typeface="TimesNewRomanPSMT"/>
              </a:rPr>
              <a:t>Irwin, Patricia (2012) </a:t>
            </a:r>
            <a:r>
              <a:rPr lang="en-US" altLang="ja-JP" sz="1620" dirty="0" err="1">
                <a:effectLst/>
                <a:latin typeface="TimesNewRomanPSMT"/>
              </a:rPr>
              <a:t>Unaccusativity</a:t>
            </a:r>
            <a:r>
              <a:rPr lang="en-US" altLang="ja-JP" sz="1620" dirty="0">
                <a:effectLst/>
                <a:latin typeface="TimesNewRomanPSMT"/>
              </a:rPr>
              <a:t> at the interfaces. New York: New York University dissertation.</a:t>
            </a:r>
          </a:p>
          <a:p>
            <a:pPr marL="342900" indent="-342900" algn="just">
              <a:buAutoNum type="arabicPeriod"/>
            </a:pPr>
            <a:r>
              <a:rPr lang="en-US" altLang="ja-JP" sz="1620" dirty="0">
                <a:effectLst/>
                <a:latin typeface="TimesNewRomanPSMT"/>
              </a:rPr>
              <a:t>——. (2018) Existential </a:t>
            </a:r>
            <a:r>
              <a:rPr lang="en-US" altLang="ja-JP" sz="1620" dirty="0" err="1">
                <a:effectLst/>
                <a:latin typeface="TimesNewRomanPSMT"/>
              </a:rPr>
              <a:t>unaccusativity</a:t>
            </a:r>
            <a:r>
              <a:rPr lang="en-US" altLang="ja-JP" sz="1620" dirty="0">
                <a:effectLst/>
                <a:latin typeface="TimesNewRomanPSMT"/>
              </a:rPr>
              <a:t> and new discourse referents. </a:t>
            </a:r>
            <a:r>
              <a:rPr lang="en-US" altLang="ja-JP" sz="1620" i="1" dirty="0">
                <a:effectLst/>
                <a:latin typeface="TimesNewRomanPS"/>
              </a:rPr>
              <a:t>Glossa: a journal of general linguistics </a:t>
            </a:r>
            <a:r>
              <a:rPr lang="en-US" altLang="ja-JP" sz="1620" dirty="0">
                <a:effectLst/>
                <a:latin typeface="TimesNewRomanPSMT"/>
              </a:rPr>
              <a:t>3 (1): X. 1-42.</a:t>
            </a:r>
          </a:p>
          <a:p>
            <a:pPr marL="342900" indent="-342900" algn="just">
              <a:buAutoNum type="arabicPeriod"/>
            </a:pPr>
            <a:r>
              <a:rPr lang="en-US" altLang="ja-JP" sz="1620" dirty="0">
                <a:effectLst/>
                <a:latin typeface="TimesNewRomanPSMT"/>
              </a:rPr>
              <a:t>Kagan, Olga (2007) Property-denoting NPs and non-canonical genitive case. In T. Friedman &amp; M. Gibson (eds.), </a:t>
            </a:r>
            <a:r>
              <a:rPr lang="en-US" altLang="ja-JP" sz="1620" i="1" dirty="0">
                <a:effectLst/>
                <a:latin typeface="TimesNewRomanPS"/>
              </a:rPr>
              <a:t>Proceedings of Semantics and Linguistic Theory </a:t>
            </a:r>
            <a:r>
              <a:rPr lang="en-US" altLang="ja-JP" sz="1620" dirty="0">
                <a:effectLst/>
                <a:latin typeface="TimesNewRomanPSMT"/>
              </a:rPr>
              <a:t>17: 148–165. Washington DC: LSA.</a:t>
            </a:r>
          </a:p>
          <a:p>
            <a:pPr marL="342900" indent="-342900" algn="just">
              <a:buAutoNum type="arabicPeriod"/>
            </a:pPr>
            <a:r>
              <a:rPr lang="en-US" altLang="ja-JP" sz="1620" dirty="0">
                <a:effectLst/>
                <a:latin typeface="TimesNewRomanPSMT"/>
              </a:rPr>
              <a:t>——. (2010) Genitive objects, existence and individuation. </a:t>
            </a:r>
            <a:r>
              <a:rPr lang="en-US" altLang="ja-JP" sz="1620" i="1" dirty="0">
                <a:effectLst/>
                <a:latin typeface="TimesNewRomanPS"/>
              </a:rPr>
              <a:t>Russian Linguistics </a:t>
            </a:r>
            <a:r>
              <a:rPr lang="en-US" altLang="ja-JP" sz="1620" dirty="0">
                <a:effectLst/>
                <a:latin typeface="TimesNewRomanPSMT"/>
              </a:rPr>
              <a:t>34 (1): 17–39.</a:t>
            </a:r>
          </a:p>
          <a:p>
            <a:pPr marL="342900" indent="-342900" algn="just">
              <a:buAutoNum type="arabicPeriod"/>
            </a:pPr>
            <a:r>
              <a:rPr lang="en-US" altLang="ja-JP" sz="1620" dirty="0">
                <a:effectLst/>
                <a:latin typeface="TimesNewRomanPSMT"/>
              </a:rPr>
              <a:t>——. (2013) </a:t>
            </a:r>
            <a:r>
              <a:rPr lang="en-US" altLang="ja-JP" sz="1620" i="1" dirty="0">
                <a:effectLst/>
                <a:latin typeface="TimesNewRomanPS"/>
              </a:rPr>
              <a:t>Semantics of genitive objects in Russian: a study of </a:t>
            </a:r>
            <a:r>
              <a:rPr lang="en-US" altLang="ja-JP" sz="1620" i="1" dirty="0" err="1">
                <a:effectLst/>
                <a:latin typeface="TimesNewRomanPS"/>
              </a:rPr>
              <a:t>senitive</a:t>
            </a:r>
            <a:r>
              <a:rPr lang="en-US" altLang="ja-JP" sz="1620" i="1" dirty="0">
                <a:effectLst/>
                <a:latin typeface="TimesNewRomanPS"/>
              </a:rPr>
              <a:t> of negation and </a:t>
            </a:r>
            <a:r>
              <a:rPr lang="en-US" altLang="ja-JP" sz="1620" i="1" dirty="0" err="1">
                <a:effectLst/>
                <a:latin typeface="TimesNewRomanPS"/>
              </a:rPr>
              <a:t>intensional</a:t>
            </a:r>
            <a:r>
              <a:rPr lang="en-US" altLang="ja-JP" sz="1620" i="1" dirty="0">
                <a:effectLst/>
                <a:latin typeface="TimesNewRomanPS"/>
              </a:rPr>
              <a:t> genitive case</a:t>
            </a:r>
            <a:r>
              <a:rPr lang="en-US" altLang="ja-JP" sz="1620" dirty="0">
                <a:effectLst/>
                <a:latin typeface="TimesNewRomanPSMT"/>
              </a:rPr>
              <a:t>. Dordrecht: Springer.</a:t>
            </a:r>
          </a:p>
          <a:p>
            <a:pPr marL="342900" indent="-342900" algn="just">
              <a:buAutoNum type="arabicPeriod"/>
            </a:pPr>
            <a:r>
              <a:rPr lang="ja-JP" altLang="en-US" sz="1620">
                <a:effectLst/>
                <a:latin typeface="TimesNewRomanPSMT"/>
              </a:rPr>
              <a:t>木下蒼一朗 </a:t>
            </a:r>
            <a:r>
              <a:rPr lang="en-US" altLang="ja-JP" sz="1620" dirty="0">
                <a:effectLst/>
                <a:latin typeface="TimesNewRomanPSMT"/>
              </a:rPr>
              <a:t>(2022) </a:t>
            </a:r>
            <a:r>
              <a:rPr lang="ja-JP" altLang="en-US" sz="1620">
                <a:effectLst/>
                <a:latin typeface="TimesNewRomanPSMT"/>
              </a:rPr>
              <a:t>「ここじゃ雨なんか降らない</a:t>
            </a:r>
            <a:r>
              <a:rPr lang="en-US" altLang="ja-JP" sz="1620" dirty="0">
                <a:effectLst/>
                <a:latin typeface="TimesNewRomanPSMT"/>
              </a:rPr>
              <a:t> -</a:t>
            </a:r>
            <a:r>
              <a:rPr lang="ja-JP" altLang="en-US" sz="1620">
                <a:effectLst/>
                <a:latin typeface="TimesNewRomanPSMT"/>
              </a:rPr>
              <a:t>現代ロシア語の否定生格に見る視点と存在の認知的関係</a:t>
            </a:r>
            <a:r>
              <a:rPr lang="en-US" altLang="ja-JP" sz="1620" dirty="0">
                <a:latin typeface="TimesNewRomanPSMT"/>
              </a:rPr>
              <a:t>-</a:t>
            </a:r>
            <a:r>
              <a:rPr lang="ja-JP" altLang="en-US" sz="1620">
                <a:effectLst/>
                <a:latin typeface="TimesNewRomanPSMT"/>
              </a:rPr>
              <a:t>」</a:t>
            </a:r>
            <a:r>
              <a:rPr lang="ja-JP" altLang="en-US" sz="1620">
                <a:latin typeface="TimesNewRomanPSMT"/>
              </a:rPr>
              <a:t>日本言語学会第</a:t>
            </a:r>
            <a:r>
              <a:rPr lang="en-US" altLang="ja-JP" sz="1620" dirty="0">
                <a:latin typeface="TimesNewRomanPSMT"/>
              </a:rPr>
              <a:t>165</a:t>
            </a:r>
            <a:r>
              <a:rPr lang="ja-JP" altLang="en-US" sz="1620">
                <a:latin typeface="TimesNewRomanPSMT"/>
              </a:rPr>
              <a:t>回大会</a:t>
            </a:r>
            <a:r>
              <a:rPr lang="en-US" altLang="ja-JP" sz="1620" dirty="0">
                <a:latin typeface="TimesNewRomanPSMT"/>
              </a:rPr>
              <a:t>, </a:t>
            </a:r>
            <a:r>
              <a:rPr lang="ja-JP" altLang="en-US" sz="1620">
                <a:latin typeface="TimesNewRomanPSMT"/>
              </a:rPr>
              <a:t>オンライン開催</a:t>
            </a:r>
            <a:r>
              <a:rPr lang="en-US" altLang="ja-JP" sz="1620" dirty="0">
                <a:latin typeface="TimesNewRomanPSMT"/>
              </a:rPr>
              <a:t>, 2022</a:t>
            </a:r>
            <a:r>
              <a:rPr lang="ja-JP" altLang="en-US" sz="1620">
                <a:latin typeface="TimesNewRomanPSMT"/>
              </a:rPr>
              <a:t>年</a:t>
            </a:r>
            <a:r>
              <a:rPr lang="en-US" altLang="ja-JP" sz="1620" dirty="0">
                <a:latin typeface="TimesNewRomanPSMT"/>
              </a:rPr>
              <a:t>11</a:t>
            </a:r>
            <a:r>
              <a:rPr lang="ja-JP" altLang="en-US" sz="1620">
                <a:latin typeface="TimesNewRomanPSMT"/>
              </a:rPr>
              <a:t>月</a:t>
            </a:r>
            <a:r>
              <a:rPr lang="en-US" altLang="ja-JP" sz="1620" dirty="0">
                <a:latin typeface="TimesNewRomanPSMT"/>
              </a:rPr>
              <a:t>12</a:t>
            </a:r>
            <a:r>
              <a:rPr lang="ja-JP" altLang="en-US" sz="1620">
                <a:latin typeface="TimesNewRomanPSMT"/>
              </a:rPr>
              <a:t>日</a:t>
            </a:r>
            <a:r>
              <a:rPr lang="en-US" altLang="ja-JP" sz="1620" dirty="0">
                <a:latin typeface="TimesNewRomanPSMT"/>
              </a:rPr>
              <a:t>.</a:t>
            </a:r>
            <a:endParaRPr lang="en-US" altLang="ja-JP" sz="1620" dirty="0">
              <a:effectLst/>
              <a:latin typeface="TimesNewRomanPSMT"/>
            </a:endParaRPr>
          </a:p>
          <a:p>
            <a:pPr marL="342900" indent="-342900" algn="just">
              <a:buAutoNum type="arabicPeriod"/>
            </a:pPr>
            <a:r>
              <a:rPr lang="en-US" altLang="ja-JP" sz="1620" dirty="0">
                <a:effectLst/>
                <a:latin typeface="TimesNewRomanPSMT"/>
              </a:rPr>
              <a:t>McGrady, Christiana (2022) Weather/season expressions, existential commitment, and the genitive of negation. </a:t>
            </a:r>
            <a:r>
              <a:rPr lang="en-US" altLang="ja-JP" sz="1620" i="1" dirty="0">
                <a:effectLst/>
                <a:latin typeface="TimesNewRomanPS"/>
              </a:rPr>
              <a:t>Journal of Slavic Linguistics </a:t>
            </a:r>
            <a:r>
              <a:rPr lang="en-US" altLang="ja-JP" sz="1620" dirty="0">
                <a:effectLst/>
                <a:latin typeface="TimesNewRomanPSMT"/>
              </a:rPr>
              <a:t>29: 1-13.</a:t>
            </a:r>
          </a:p>
          <a:p>
            <a:pPr marL="342900" indent="-342900" algn="just">
              <a:buAutoNum type="arabicPeriod"/>
            </a:pPr>
            <a:r>
              <a:rPr lang="en-US" altLang="ja-JP" sz="1620" dirty="0">
                <a:effectLst/>
                <a:latin typeface="TimesNewRomanPSMT"/>
              </a:rPr>
              <a:t>Partee, Barbara H. and Vladimir </a:t>
            </a:r>
            <a:r>
              <a:rPr lang="en-US" altLang="ja-JP" sz="1620" dirty="0" err="1">
                <a:effectLst/>
                <a:latin typeface="TimesNewRomanPSMT"/>
              </a:rPr>
              <a:t>Borschev</a:t>
            </a:r>
            <a:r>
              <a:rPr lang="en-US" altLang="ja-JP" sz="1620" dirty="0">
                <a:effectLst/>
                <a:latin typeface="TimesNewRomanPSMT"/>
              </a:rPr>
              <a:t> (2004) The semantics of Russian genitive of negation: the nature and role of perspectival structure. In </a:t>
            </a:r>
            <a:r>
              <a:rPr lang="en-US" altLang="ja-JP" sz="1620" dirty="0" err="1">
                <a:effectLst/>
                <a:latin typeface="TimesNewRomanPSMT"/>
              </a:rPr>
              <a:t>Kazuha</a:t>
            </a:r>
            <a:r>
              <a:rPr lang="en-US" altLang="ja-JP" sz="1620" dirty="0">
                <a:effectLst/>
                <a:latin typeface="TimesNewRomanPSMT"/>
              </a:rPr>
              <a:t> Watanabe and Robert B. Young (eds.) </a:t>
            </a:r>
            <a:r>
              <a:rPr lang="en-US" altLang="ja-JP" sz="1620" i="1" dirty="0">
                <a:effectLst/>
                <a:latin typeface="TimesNewRomanPS"/>
              </a:rPr>
              <a:t>Proceedings of semantics and linguistic theory </a:t>
            </a:r>
            <a:r>
              <a:rPr lang="en-US" altLang="ja-JP" sz="1620" dirty="0">
                <a:effectLst/>
                <a:latin typeface="TimesNewRomanPSMT"/>
              </a:rPr>
              <a:t>(SALT) 14: 212–234. Ithaca, NY: CLC Publications.</a:t>
            </a:r>
          </a:p>
          <a:p>
            <a:pPr marL="342900" indent="-342900" algn="just">
              <a:buAutoNum type="arabicPeriod"/>
            </a:pPr>
            <a:r>
              <a:rPr lang="en-US" altLang="ja-JP" sz="1620" dirty="0">
                <a:effectLst/>
                <a:latin typeface="TimesNewRomanPSMT"/>
              </a:rPr>
              <a:t>——. (2007) Existential sentence, BE, and the genitive of negation in Russian. In I. </a:t>
            </a:r>
            <a:r>
              <a:rPr lang="en-US" altLang="ja-JP" sz="1620" dirty="0" err="1">
                <a:effectLst/>
                <a:latin typeface="TimesNewRomanPSMT"/>
              </a:rPr>
              <a:t>Comorovski</a:t>
            </a:r>
            <a:r>
              <a:rPr lang="en-US" altLang="ja-JP" sz="1620" dirty="0">
                <a:effectLst/>
                <a:latin typeface="TimesNewRomanPSMT"/>
              </a:rPr>
              <a:t> and K. von Heusinger (eds.) </a:t>
            </a:r>
            <a:r>
              <a:rPr lang="en-US" altLang="ja-JP" sz="1620" i="1" dirty="0">
                <a:effectLst/>
                <a:latin typeface="TimesNewRomanPS"/>
              </a:rPr>
              <a:t>Existence: semantics and syntax</a:t>
            </a:r>
            <a:r>
              <a:rPr lang="en-US" altLang="ja-JP" sz="1620" dirty="0">
                <a:effectLst/>
                <a:latin typeface="TimesNewRomanPSMT"/>
              </a:rPr>
              <a:t>: 147-190. Dordrecht: Springer.</a:t>
            </a:r>
          </a:p>
          <a:p>
            <a:pPr marL="342900" indent="-342900" algn="just">
              <a:buAutoNum type="arabicPeriod"/>
            </a:pPr>
            <a:r>
              <a:rPr lang="en-US" altLang="ja-JP" sz="1620" dirty="0">
                <a:effectLst/>
                <a:latin typeface="TimesNewRomanPSMT"/>
              </a:rPr>
              <a:t>Partee, Barbara H., Vladimir </a:t>
            </a:r>
            <a:r>
              <a:rPr lang="en-US" altLang="ja-JP" sz="1620" dirty="0" err="1">
                <a:effectLst/>
                <a:latin typeface="TimesNewRomanPSMT"/>
              </a:rPr>
              <a:t>Borschev</a:t>
            </a:r>
            <a:r>
              <a:rPr lang="en-US" altLang="ja-JP" sz="1620" dirty="0">
                <a:effectLst/>
                <a:latin typeface="TimesNewRomanPSMT"/>
              </a:rPr>
              <a:t>, Elena V. </a:t>
            </a:r>
            <a:r>
              <a:rPr lang="en-US" altLang="ja-JP" sz="1620" dirty="0" err="1">
                <a:effectLst/>
                <a:latin typeface="TimesNewRomanPSMT"/>
              </a:rPr>
              <a:t>Paducheva</a:t>
            </a:r>
            <a:r>
              <a:rPr lang="en-US" altLang="ja-JP" sz="1620" dirty="0">
                <a:effectLst/>
                <a:latin typeface="TimesNewRomanPSMT"/>
              </a:rPr>
              <a:t>, </a:t>
            </a:r>
            <a:r>
              <a:rPr lang="en-US" altLang="ja-JP" sz="1620" dirty="0" err="1">
                <a:effectLst/>
                <a:latin typeface="TimesNewRomanPSMT"/>
              </a:rPr>
              <a:t>Yakov</a:t>
            </a:r>
            <a:r>
              <a:rPr lang="en-US" altLang="ja-JP" sz="1620" dirty="0">
                <a:effectLst/>
                <a:latin typeface="TimesNewRomanPSMT"/>
              </a:rPr>
              <a:t> </a:t>
            </a:r>
            <a:r>
              <a:rPr lang="en-US" altLang="ja-JP" sz="1620" dirty="0" err="1">
                <a:effectLst/>
                <a:latin typeface="TimesNewRomanPSMT"/>
              </a:rPr>
              <a:t>Testelets</a:t>
            </a:r>
            <a:r>
              <a:rPr lang="en-US" altLang="ja-JP" sz="1620" dirty="0">
                <a:effectLst/>
                <a:latin typeface="TimesNewRomanPSMT"/>
              </a:rPr>
              <a:t>, and Igor </a:t>
            </a:r>
            <a:r>
              <a:rPr lang="en-US" altLang="ja-JP" sz="1620" dirty="0" err="1">
                <a:effectLst/>
                <a:latin typeface="TimesNewRomanPSMT"/>
              </a:rPr>
              <a:t>Yanovich</a:t>
            </a:r>
            <a:r>
              <a:rPr lang="en-US" altLang="ja-JP" sz="1620" dirty="0">
                <a:effectLst/>
                <a:latin typeface="TimesNewRomanPSMT"/>
              </a:rPr>
              <a:t> (2011) Russian genitive of negation alternations: The role of verb semantics. </a:t>
            </a:r>
            <a:r>
              <a:rPr lang="en-US" altLang="ja-JP" sz="1620" i="1" dirty="0" err="1">
                <a:effectLst/>
                <a:latin typeface="TimesNewRomanPS"/>
              </a:rPr>
              <a:t>Scando-Slavica</a:t>
            </a:r>
            <a:r>
              <a:rPr lang="en-US" altLang="ja-JP" sz="1620" i="1" dirty="0">
                <a:effectLst/>
                <a:latin typeface="TimesNewRomanPS"/>
              </a:rPr>
              <a:t> </a:t>
            </a:r>
            <a:r>
              <a:rPr lang="en-US" altLang="ja-JP" sz="1620" dirty="0">
                <a:effectLst/>
                <a:latin typeface="TimesNewRomanPSMT"/>
              </a:rPr>
              <a:t>57 (2): 135–159. </a:t>
            </a:r>
            <a:endParaRPr lang="en-US" altLang="ja-JP" sz="1620" dirty="0"/>
          </a:p>
        </p:txBody>
      </p:sp>
    </p:spTree>
    <p:extLst>
      <p:ext uri="{BB962C8B-B14F-4D97-AF65-F5344CB8AC3E}">
        <p14:creationId xmlns:p14="http://schemas.microsoft.com/office/powerpoint/2010/main" val="2140597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9D98AB7-3C4B-10AE-F534-D31709DAAB6B}"/>
              </a:ext>
            </a:extLst>
          </p:cNvPr>
          <p:cNvSpPr txBox="1"/>
          <p:nvPr/>
        </p:nvSpPr>
        <p:spPr>
          <a:xfrm>
            <a:off x="130629" y="119743"/>
            <a:ext cx="11952514" cy="6124754"/>
          </a:xfrm>
          <a:prstGeom prst="rect">
            <a:avLst/>
          </a:prstGeom>
          <a:noFill/>
        </p:spPr>
        <p:txBody>
          <a:bodyPr wrap="square" rtlCol="0">
            <a:spAutoFit/>
          </a:bodyPr>
          <a:lstStyle/>
          <a:p>
            <a:pPr marL="0" indent="0">
              <a:buNone/>
            </a:pPr>
            <a:endParaRPr kumimoji="1" lang="en-US" altLang="ja-JP" sz="2000" dirty="0"/>
          </a:p>
          <a:p>
            <a:pPr marL="0" indent="0">
              <a:buNone/>
            </a:pPr>
            <a:r>
              <a:rPr kumimoji="1" lang="en-US" altLang="ja-JP" sz="3200" b="1" dirty="0"/>
              <a:t>[</a:t>
            </a:r>
            <a:r>
              <a:rPr kumimoji="1" lang="ja-JP" altLang="en-US" sz="3200" b="1"/>
              <a:t>前提となる事実観察</a:t>
            </a:r>
            <a:r>
              <a:rPr kumimoji="1" lang="en-US" altLang="ja-JP" sz="3200" b="1" dirty="0"/>
              <a:t>]</a:t>
            </a:r>
          </a:p>
          <a:p>
            <a:pPr marL="0" indent="0">
              <a:buNone/>
            </a:pPr>
            <a:endParaRPr kumimoji="1" lang="en-US" altLang="ja-JP" sz="2000" dirty="0"/>
          </a:p>
          <a:p>
            <a:pPr marL="0" indent="0">
              <a:buNone/>
            </a:pPr>
            <a:r>
              <a:rPr kumimoji="1" lang="ja-JP" altLang="en-US" sz="2000"/>
              <a:t>・主たる動詞が否定されていない</a:t>
            </a:r>
            <a:r>
              <a:rPr kumimoji="1" lang="ja-JP" altLang="en-US" sz="2000" u="sng"/>
              <a:t>自動詞文の主語</a:t>
            </a:r>
            <a:r>
              <a:rPr kumimoji="1" lang="ja-JP" altLang="en-US" sz="2000"/>
              <a:t>は原則的に</a:t>
            </a:r>
            <a:r>
              <a:rPr kumimoji="1" lang="ja-JP" altLang="en-US" sz="2000" b="1"/>
              <a:t>主格</a:t>
            </a:r>
            <a:r>
              <a:rPr kumimoji="1" lang="ja-JP" altLang="en-US" sz="2000"/>
              <a:t>に置かれ、</a:t>
            </a:r>
            <a:r>
              <a:rPr kumimoji="1" lang="ja-JP" altLang="en-US" sz="2000" b="1">
                <a:highlight>
                  <a:srgbClr val="00FF00"/>
                </a:highlight>
              </a:rPr>
              <a:t>生格</a:t>
            </a:r>
            <a:r>
              <a:rPr kumimoji="1" lang="ja-JP" altLang="en-US" sz="2000">
                <a:highlight>
                  <a:srgbClr val="00FF00"/>
                </a:highlight>
              </a:rPr>
              <a:t>は認可されない</a:t>
            </a:r>
            <a:endParaRPr kumimoji="1" lang="en-US" altLang="ja-JP" sz="2000" dirty="0"/>
          </a:p>
          <a:p>
            <a:pPr marL="0" indent="0">
              <a:buNone/>
            </a:pPr>
            <a:endParaRPr kumimoji="1" lang="en-US" altLang="ja-JP" sz="2000" dirty="0">
              <a:latin typeface="Times" pitchFamily="2" charset="0"/>
            </a:endParaRPr>
          </a:p>
          <a:p>
            <a:pPr marL="0" indent="0">
              <a:buNone/>
            </a:pPr>
            <a:r>
              <a:rPr kumimoji="1" lang="en-US" altLang="ja-JP" sz="2000" dirty="0">
                <a:latin typeface="Times" pitchFamily="2" charset="0"/>
              </a:rPr>
              <a:t>(1)	[</a:t>
            </a:r>
            <a:r>
              <a:rPr kumimoji="1" lang="en-US" altLang="ja-JP" sz="2000" baseline="30000" dirty="0">
                <a:latin typeface="Times" pitchFamily="2" charset="0"/>
              </a:rPr>
              <a:t>ok</a:t>
            </a:r>
            <a:r>
              <a:rPr lang="en-US" altLang="ja-JP" sz="2000" b="1" i="1" dirty="0">
                <a:effectLst/>
                <a:latin typeface="Times" pitchFamily="2" charset="0"/>
              </a:rPr>
              <a:t>Otv’ét				</a:t>
            </a:r>
            <a:r>
              <a:rPr lang="en-US" altLang="ja-JP" sz="2000" b="1" dirty="0">
                <a:effectLst/>
                <a:latin typeface="Times" pitchFamily="2" charset="0"/>
              </a:rPr>
              <a:t>/</a:t>
            </a:r>
            <a:r>
              <a:rPr lang="en-US" altLang="ja-JP" sz="2000" b="1" i="1" dirty="0">
                <a:effectLst/>
                <a:latin typeface="Times" pitchFamily="2" charset="0"/>
              </a:rPr>
              <a:t>*Otv’ét-a</a:t>
            </a:r>
            <a:r>
              <a:rPr lang="en-US" altLang="ja-JP" sz="2000" dirty="0">
                <a:effectLst/>
                <a:latin typeface="Times" pitchFamily="2" charset="0"/>
              </a:rPr>
              <a:t>]		</a:t>
            </a:r>
            <a:r>
              <a:rPr lang="en-US" altLang="ja-JP" sz="2000" i="1" dirty="0">
                <a:effectLst/>
                <a:latin typeface="Times" pitchFamily="2" charset="0"/>
              </a:rPr>
              <a:t>		iz</a:t>
            </a:r>
            <a:r>
              <a:rPr lang="en-US" altLang="ja-JP" sz="2000" i="1" dirty="0">
                <a:latin typeface="Times" pitchFamily="2" charset="0"/>
              </a:rPr>
              <a:t>		</a:t>
            </a:r>
            <a:r>
              <a:rPr lang="en-US" altLang="ja-JP" sz="2000" i="1" dirty="0">
                <a:effectLst/>
                <a:latin typeface="Times" pitchFamily="2" charset="0"/>
              </a:rPr>
              <a:t>pólk-a </a:t>
            </a:r>
          </a:p>
          <a:p>
            <a:pPr marL="0" indent="0">
              <a:buNone/>
            </a:pPr>
            <a:r>
              <a:rPr lang="en-US" altLang="ja-JP" sz="2000" dirty="0">
                <a:latin typeface="Times" pitchFamily="2" charset="0"/>
              </a:rPr>
              <a:t>	[</a:t>
            </a:r>
            <a:r>
              <a:rPr lang="en-US" altLang="ja-JP" sz="2000" baseline="30000" dirty="0">
                <a:latin typeface="Times" pitchFamily="2" charset="0"/>
              </a:rPr>
              <a:t>ok</a:t>
            </a:r>
            <a:r>
              <a:rPr lang="en-US" altLang="ja-JP" sz="2000" dirty="0">
                <a:latin typeface="Times" pitchFamily="2" charset="0"/>
              </a:rPr>
              <a:t>answer-</a:t>
            </a:r>
            <a:r>
              <a:rPr lang="en-US" altLang="ja-JP" sz="2000" cap="small" dirty="0">
                <a:latin typeface="Times" pitchFamily="2" charset="0"/>
              </a:rPr>
              <a:t>m.sg.nom</a:t>
            </a:r>
            <a:r>
              <a:rPr lang="en-US" altLang="ja-JP" sz="2000" dirty="0">
                <a:latin typeface="Times" pitchFamily="2" charset="0"/>
              </a:rPr>
              <a:t>	/</a:t>
            </a:r>
            <a:r>
              <a:rPr lang="en-US" altLang="ja-JP" sz="2000" dirty="0">
                <a:highlight>
                  <a:srgbClr val="00FF00"/>
                </a:highlight>
                <a:latin typeface="Times" pitchFamily="2" charset="0"/>
              </a:rPr>
              <a:t>*</a:t>
            </a:r>
            <a:r>
              <a:rPr lang="en-US" altLang="ja-JP" sz="2000" dirty="0">
                <a:latin typeface="Times" pitchFamily="2" charset="0"/>
              </a:rPr>
              <a:t>answer-</a:t>
            </a:r>
            <a:r>
              <a:rPr lang="en-US" altLang="ja-JP" sz="2000" cap="small" dirty="0">
                <a:latin typeface="Times" pitchFamily="2" charset="0"/>
              </a:rPr>
              <a:t>m.sg.</a:t>
            </a:r>
            <a:r>
              <a:rPr lang="en-US" altLang="ja-JP" sz="2000" b="1" cap="small" dirty="0">
                <a:highlight>
                  <a:srgbClr val="00FF00"/>
                </a:highlight>
                <a:latin typeface="Times" pitchFamily="2" charset="0"/>
              </a:rPr>
              <a:t>gen</a:t>
            </a:r>
            <a:r>
              <a:rPr lang="en-US" altLang="ja-JP" sz="2000" cap="small" dirty="0">
                <a:latin typeface="Times" pitchFamily="2" charset="0"/>
              </a:rPr>
              <a:t>]		</a:t>
            </a:r>
            <a:r>
              <a:rPr lang="en-US" altLang="ja-JP" sz="2000" dirty="0">
                <a:latin typeface="Times" pitchFamily="2" charset="0"/>
              </a:rPr>
              <a:t>from	regiment-</a:t>
            </a:r>
            <a:r>
              <a:rPr lang="en-US" altLang="ja-JP" sz="2000" cap="small" dirty="0">
                <a:latin typeface="Times" pitchFamily="2" charset="0"/>
              </a:rPr>
              <a:t>m.sg.gen</a:t>
            </a:r>
          </a:p>
          <a:p>
            <a:pPr marL="0" indent="0">
              <a:buNone/>
            </a:pPr>
            <a:endParaRPr lang="en-US" altLang="ja-JP" sz="2000" dirty="0">
              <a:latin typeface="Times" pitchFamily="2" charset="0"/>
            </a:endParaRPr>
          </a:p>
          <a:p>
            <a:pPr marL="0" indent="0">
              <a:buNone/>
            </a:pPr>
            <a:r>
              <a:rPr lang="en-US" altLang="ja-JP" sz="2000" dirty="0">
                <a:latin typeface="Times" pitchFamily="2" charset="0"/>
              </a:rPr>
              <a:t>	[</a:t>
            </a:r>
            <a:r>
              <a:rPr lang="en-US" altLang="ja-JP" sz="2000" baseline="30000" dirty="0">
                <a:latin typeface="Times" pitchFamily="2" charset="0"/>
              </a:rPr>
              <a:t>ok</a:t>
            </a:r>
            <a:r>
              <a:rPr lang="en-US" altLang="ja-JP" sz="2000" i="1" dirty="0">
                <a:latin typeface="Times" pitchFamily="2" charset="0"/>
              </a:rPr>
              <a:t>pr’iš-él			</a:t>
            </a:r>
            <a:r>
              <a:rPr lang="en-US" altLang="ja-JP" sz="2000" dirty="0">
                <a:latin typeface="Times" pitchFamily="2" charset="0"/>
              </a:rPr>
              <a:t>/</a:t>
            </a:r>
            <a:r>
              <a:rPr lang="en-US" altLang="ja-JP" sz="2000" i="1" dirty="0">
                <a:latin typeface="Times" pitchFamily="2" charset="0"/>
              </a:rPr>
              <a:t>*pr’iš-ló</a:t>
            </a:r>
            <a:r>
              <a:rPr lang="en-US" altLang="ja-JP" sz="2000" dirty="0">
                <a:latin typeface="Times" pitchFamily="2" charset="0"/>
              </a:rPr>
              <a:t>].												(Babby 1980: 71)</a:t>
            </a:r>
            <a:br>
              <a:rPr lang="en-US" altLang="ja-JP" sz="2000" dirty="0">
                <a:latin typeface="Times" pitchFamily="2" charset="0"/>
              </a:rPr>
            </a:br>
            <a:r>
              <a:rPr lang="en-US" altLang="ja-JP" sz="2000" dirty="0">
                <a:latin typeface="Times" pitchFamily="2" charset="0"/>
              </a:rPr>
              <a:t>	[</a:t>
            </a:r>
            <a:r>
              <a:rPr lang="en-US" altLang="ja-JP" sz="2000" baseline="30000" dirty="0">
                <a:latin typeface="Times" pitchFamily="2" charset="0"/>
              </a:rPr>
              <a:t>ok</a:t>
            </a:r>
            <a:r>
              <a:rPr lang="en-US" altLang="ja-JP" sz="2000" dirty="0">
                <a:latin typeface="Times" pitchFamily="2" charset="0"/>
              </a:rPr>
              <a:t>arrive-3.</a:t>
            </a:r>
            <a:r>
              <a:rPr lang="en-US" altLang="ja-JP" sz="2000" cap="small" dirty="0">
                <a:latin typeface="Times" pitchFamily="2" charset="0"/>
              </a:rPr>
              <a:t>sg.m.past</a:t>
            </a:r>
            <a:r>
              <a:rPr lang="en-US" altLang="ja-JP" sz="2000" dirty="0">
                <a:latin typeface="Times" pitchFamily="2" charset="0"/>
              </a:rPr>
              <a:t>	/*arrive-3.</a:t>
            </a:r>
            <a:r>
              <a:rPr lang="en-US" altLang="ja-JP" sz="2000" cap="small" dirty="0">
                <a:latin typeface="Times" pitchFamily="2" charset="0"/>
              </a:rPr>
              <a:t>sg.n.past</a:t>
            </a:r>
            <a:r>
              <a:rPr lang="en-US" altLang="ja-JP" sz="2000" dirty="0">
                <a:latin typeface="Times" pitchFamily="2" charset="0"/>
              </a:rPr>
              <a:t>]</a:t>
            </a:r>
          </a:p>
          <a:p>
            <a:pPr marL="0" indent="0">
              <a:buNone/>
            </a:pPr>
            <a:r>
              <a:rPr lang="en-US" altLang="ja-JP" sz="2000" dirty="0">
                <a:latin typeface="Times" pitchFamily="2" charset="0"/>
              </a:rPr>
              <a:t>	</a:t>
            </a:r>
            <a:r>
              <a:rPr lang="ja-JP" altLang="en-US" sz="2000">
                <a:latin typeface="Times" pitchFamily="2" charset="0"/>
              </a:rPr>
              <a:t>「連隊からの返答は到着している」</a:t>
            </a:r>
            <a:endParaRPr lang="en-US" altLang="ja-JP" sz="2000" dirty="0">
              <a:latin typeface="Times" pitchFamily="2" charset="0"/>
            </a:endParaRPr>
          </a:p>
          <a:p>
            <a:pPr marL="0" indent="0">
              <a:buNone/>
            </a:pPr>
            <a:endParaRPr lang="en-US" altLang="ja-JP" sz="2000" dirty="0">
              <a:latin typeface="Times" pitchFamily="2" charset="0"/>
            </a:endParaRPr>
          </a:p>
          <a:p>
            <a:pPr marL="0" indent="0">
              <a:buNone/>
            </a:pPr>
            <a:endParaRPr lang="en-US" altLang="ja-JP" sz="2000" dirty="0">
              <a:latin typeface="Times" pitchFamily="2" charset="0"/>
            </a:endParaRPr>
          </a:p>
          <a:p>
            <a:pPr marL="0" indent="0">
              <a:buNone/>
            </a:pPr>
            <a:endParaRPr lang="en-US" altLang="ja-JP" sz="2000" dirty="0">
              <a:latin typeface="Times" pitchFamily="2" charset="0"/>
            </a:endParaRPr>
          </a:p>
          <a:p>
            <a:pPr marL="0" indent="0">
              <a:buNone/>
            </a:pPr>
            <a:r>
              <a:rPr lang="ja-JP" altLang="en-US" sz="2000">
                <a:latin typeface="Times" pitchFamily="2" charset="0"/>
              </a:rPr>
              <a:t>・主たる動詞が否定されていない</a:t>
            </a:r>
            <a:r>
              <a:rPr lang="ja-JP" altLang="en-US" sz="2000" u="sng">
                <a:latin typeface="Times" pitchFamily="2" charset="0"/>
              </a:rPr>
              <a:t>他動詞文の直接目的語</a:t>
            </a:r>
            <a:r>
              <a:rPr lang="ja-JP" altLang="en-US" sz="2000">
                <a:latin typeface="Times" pitchFamily="2" charset="0"/>
              </a:rPr>
              <a:t>は原則的に</a:t>
            </a:r>
            <a:r>
              <a:rPr lang="ja-JP" altLang="en-US" sz="2000" b="1">
                <a:latin typeface="Times" pitchFamily="2" charset="0"/>
              </a:rPr>
              <a:t>対格</a:t>
            </a:r>
            <a:r>
              <a:rPr lang="ja-JP" altLang="en-US" sz="2000">
                <a:latin typeface="Times" pitchFamily="2" charset="0"/>
              </a:rPr>
              <a:t>に置かれ、</a:t>
            </a:r>
            <a:r>
              <a:rPr lang="ja-JP" altLang="en-US" sz="2000" b="1">
                <a:highlight>
                  <a:srgbClr val="00FF00"/>
                </a:highlight>
                <a:latin typeface="Times" pitchFamily="2" charset="0"/>
              </a:rPr>
              <a:t>生格</a:t>
            </a:r>
            <a:r>
              <a:rPr lang="ja-JP" altLang="en-US" sz="2000">
                <a:highlight>
                  <a:srgbClr val="00FF00"/>
                </a:highlight>
                <a:latin typeface="Times" pitchFamily="2" charset="0"/>
              </a:rPr>
              <a:t>は認可されない</a:t>
            </a:r>
            <a:endParaRPr lang="en-US" altLang="ja-JP" sz="2000" dirty="0">
              <a:highlight>
                <a:srgbClr val="00FF00"/>
              </a:highlight>
              <a:latin typeface="Times" pitchFamily="2" charset="0"/>
            </a:endParaRPr>
          </a:p>
          <a:p>
            <a:pPr marL="0" indent="0">
              <a:buNone/>
            </a:pPr>
            <a:endParaRPr lang="en-US" altLang="ja-JP" sz="2000" dirty="0">
              <a:latin typeface="Times" pitchFamily="2" charset="0"/>
            </a:endParaRPr>
          </a:p>
          <a:p>
            <a:pPr marL="0" indent="0">
              <a:buNone/>
            </a:pPr>
            <a:r>
              <a:rPr lang="en-US" altLang="ja-JP" sz="2000" dirty="0">
                <a:latin typeface="Times" pitchFamily="2" charset="0"/>
              </a:rPr>
              <a:t>(2)	</a:t>
            </a:r>
            <a:r>
              <a:rPr lang="en-US" altLang="ja-JP" sz="2000" i="1" dirty="0">
                <a:latin typeface="Times" pitchFamily="2" charset="0"/>
              </a:rPr>
              <a:t>Anna		kup’íla				</a:t>
            </a:r>
            <a:r>
              <a:rPr lang="en-US" altLang="ja-JP" sz="2000" dirty="0">
                <a:latin typeface="Times" pitchFamily="2" charset="0"/>
              </a:rPr>
              <a:t>[</a:t>
            </a:r>
            <a:r>
              <a:rPr lang="en-US" altLang="ja-JP" sz="2000" baseline="30000" dirty="0">
                <a:latin typeface="Times" pitchFamily="2" charset="0"/>
              </a:rPr>
              <a:t>ok</a:t>
            </a:r>
            <a:r>
              <a:rPr lang="en-US" altLang="ja-JP" sz="2000" b="1" i="1" dirty="0">
                <a:latin typeface="Times" pitchFamily="2" charset="0"/>
              </a:rPr>
              <a:t>žurnál				</a:t>
            </a:r>
            <a:r>
              <a:rPr lang="en-US" altLang="ja-JP" sz="2000" dirty="0">
                <a:latin typeface="Times" pitchFamily="2" charset="0"/>
              </a:rPr>
              <a:t>/</a:t>
            </a:r>
            <a:r>
              <a:rPr lang="en-US" altLang="ja-JP" sz="2000" i="1" dirty="0">
                <a:latin typeface="Times" pitchFamily="2" charset="0"/>
              </a:rPr>
              <a:t>*</a:t>
            </a:r>
            <a:r>
              <a:rPr lang="en-US" altLang="ja-JP" sz="2000" b="1" i="1" dirty="0">
                <a:latin typeface="Times" pitchFamily="2" charset="0"/>
              </a:rPr>
              <a:t>žurnál-a</a:t>
            </a:r>
            <a:r>
              <a:rPr lang="en-US" altLang="ja-JP" sz="2000" dirty="0">
                <a:latin typeface="Times" pitchFamily="2" charset="0"/>
              </a:rPr>
              <a:t>].			(Harves 2013: 1)</a:t>
            </a:r>
          </a:p>
          <a:p>
            <a:pPr marL="0" indent="0">
              <a:buNone/>
            </a:pPr>
            <a:r>
              <a:rPr lang="en-US" altLang="ja-JP" sz="2000" dirty="0">
                <a:latin typeface="Times" pitchFamily="2" charset="0"/>
              </a:rPr>
              <a:t>	Anna-</a:t>
            </a:r>
            <a:r>
              <a:rPr lang="en-US" altLang="ja-JP" sz="2000" cap="small" dirty="0">
                <a:latin typeface="Times" pitchFamily="2" charset="0"/>
              </a:rPr>
              <a:t>nom</a:t>
            </a:r>
            <a:r>
              <a:rPr lang="en-US" altLang="ja-JP" sz="2000" dirty="0">
                <a:latin typeface="Times" pitchFamily="2" charset="0"/>
              </a:rPr>
              <a:t>	buy-3.</a:t>
            </a:r>
            <a:r>
              <a:rPr lang="en-US" altLang="ja-JP" sz="2000" cap="small" dirty="0">
                <a:latin typeface="Times" pitchFamily="2" charset="0"/>
              </a:rPr>
              <a:t>sg.f.past</a:t>
            </a:r>
            <a:r>
              <a:rPr lang="en-US" altLang="ja-JP" sz="2000" dirty="0">
                <a:latin typeface="Times" pitchFamily="2" charset="0"/>
              </a:rPr>
              <a:t>		[</a:t>
            </a:r>
            <a:r>
              <a:rPr lang="en-US" altLang="ja-JP" sz="2000" baseline="30000" dirty="0" err="1">
                <a:latin typeface="Times" pitchFamily="2" charset="0"/>
              </a:rPr>
              <a:t>ok</a:t>
            </a:r>
            <a:r>
              <a:rPr lang="en-US" altLang="ja-JP" sz="2000" dirty="0" err="1">
                <a:latin typeface="Times" pitchFamily="2" charset="0"/>
              </a:rPr>
              <a:t>magazine</a:t>
            </a:r>
            <a:r>
              <a:rPr lang="en-US" altLang="ja-JP" sz="2000" dirty="0">
                <a:latin typeface="Times" pitchFamily="2" charset="0"/>
              </a:rPr>
              <a:t>-</a:t>
            </a:r>
            <a:r>
              <a:rPr lang="en-US" altLang="ja-JP" sz="2000" cap="small" dirty="0">
                <a:latin typeface="Times" pitchFamily="2" charset="0"/>
              </a:rPr>
              <a:t>m.sg.acc</a:t>
            </a:r>
            <a:r>
              <a:rPr lang="en-US" altLang="ja-JP" sz="2000" dirty="0">
                <a:latin typeface="Times" pitchFamily="2" charset="0"/>
              </a:rPr>
              <a:t>	/</a:t>
            </a:r>
            <a:r>
              <a:rPr lang="en-US" altLang="ja-JP" sz="2000" dirty="0">
                <a:highlight>
                  <a:srgbClr val="00FF00"/>
                </a:highlight>
                <a:latin typeface="Times" pitchFamily="2" charset="0"/>
              </a:rPr>
              <a:t>*</a:t>
            </a:r>
            <a:r>
              <a:rPr lang="en-US" altLang="ja-JP" sz="2000" dirty="0">
                <a:latin typeface="Times" pitchFamily="2" charset="0"/>
              </a:rPr>
              <a:t>magazine</a:t>
            </a:r>
            <a:r>
              <a:rPr lang="en-US" altLang="ja-JP" sz="2000" cap="small" dirty="0">
                <a:latin typeface="Times" pitchFamily="2" charset="0"/>
              </a:rPr>
              <a:t>-m.sg.</a:t>
            </a:r>
            <a:r>
              <a:rPr lang="en-US" altLang="ja-JP" sz="2000" b="1" cap="small" dirty="0">
                <a:highlight>
                  <a:srgbClr val="00FF00"/>
                </a:highlight>
                <a:latin typeface="Times" pitchFamily="2" charset="0"/>
              </a:rPr>
              <a:t>gen</a:t>
            </a:r>
            <a:r>
              <a:rPr lang="en-US" altLang="ja-JP" sz="2000" cap="small" dirty="0">
                <a:latin typeface="Times" pitchFamily="2" charset="0"/>
              </a:rPr>
              <a:t>].</a:t>
            </a:r>
          </a:p>
          <a:p>
            <a:pPr marL="0" indent="0">
              <a:buNone/>
            </a:pPr>
            <a:r>
              <a:rPr lang="en-US" altLang="ja-JP" sz="2000" cap="small" dirty="0">
                <a:latin typeface="Times" pitchFamily="2" charset="0"/>
              </a:rPr>
              <a:t>	</a:t>
            </a:r>
            <a:r>
              <a:rPr lang="ja-JP" altLang="en-US" sz="2000" cap="small">
                <a:latin typeface="Times" pitchFamily="2" charset="0"/>
              </a:rPr>
              <a:t>「アンナは雑誌を買った」</a:t>
            </a:r>
            <a:endParaRPr kumimoji="1" lang="en-US" altLang="ja-JP" sz="2000" cap="small" dirty="0">
              <a:latin typeface="Times" pitchFamily="2" charset="0"/>
            </a:endParaRPr>
          </a:p>
        </p:txBody>
      </p:sp>
    </p:spTree>
    <p:extLst>
      <p:ext uri="{BB962C8B-B14F-4D97-AF65-F5344CB8AC3E}">
        <p14:creationId xmlns:p14="http://schemas.microsoft.com/office/powerpoint/2010/main" val="4726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1000"/>
                                        <p:tgtEl>
                                          <p:spTgt spid="2">
                                            <p:txEl>
                                              <p:pRg st="3" end="3"/>
                                            </p:txEl>
                                          </p:spTgt>
                                        </p:tgtEl>
                                      </p:cBhvr>
                                    </p:animEffect>
                                    <p:anim calcmode="lin" valueType="num">
                                      <p:cBhvr>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fade">
                                      <p:cBhvr>
                                        <p:cTn id="21" dur="1000"/>
                                        <p:tgtEl>
                                          <p:spTgt spid="2">
                                            <p:txEl>
                                              <p:pRg st="5" end="5"/>
                                            </p:txEl>
                                          </p:spTgt>
                                        </p:tgtEl>
                                      </p:cBhvr>
                                    </p:animEffect>
                                    <p:anim calcmode="lin" valueType="num">
                                      <p:cBhvr>
                                        <p:cTn id="2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6" end="6"/>
                                            </p:txEl>
                                          </p:spTgt>
                                        </p:tgtEl>
                                        <p:attrNameLst>
                                          <p:attrName>style.visibility</p:attrName>
                                        </p:attrNameLst>
                                      </p:cBhvr>
                                      <p:to>
                                        <p:strVal val="visible"/>
                                      </p:to>
                                    </p:set>
                                    <p:animEffect transition="in" filter="fade">
                                      <p:cBhvr>
                                        <p:cTn id="26" dur="1000"/>
                                        <p:tgtEl>
                                          <p:spTgt spid="2">
                                            <p:txEl>
                                              <p:pRg st="6" end="6"/>
                                            </p:txEl>
                                          </p:spTgt>
                                        </p:tgtEl>
                                      </p:cBhvr>
                                    </p:animEffect>
                                    <p:anim calcmode="lin" valueType="num">
                                      <p:cBhvr>
                                        <p:cTn id="2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6" end="6"/>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fade">
                                      <p:cBhvr>
                                        <p:cTn id="31" dur="1000"/>
                                        <p:tgtEl>
                                          <p:spTgt spid="2">
                                            <p:txEl>
                                              <p:pRg st="8" end="8"/>
                                            </p:txEl>
                                          </p:spTgt>
                                        </p:tgtEl>
                                      </p:cBhvr>
                                    </p:animEffect>
                                    <p:anim calcmode="lin" valueType="num">
                                      <p:cBhvr>
                                        <p:cTn id="32"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8" end="8"/>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
                                            <p:txEl>
                                              <p:pRg st="9" end="9"/>
                                            </p:txEl>
                                          </p:spTgt>
                                        </p:tgtEl>
                                        <p:attrNameLst>
                                          <p:attrName>style.visibility</p:attrName>
                                        </p:attrNameLst>
                                      </p:cBhvr>
                                      <p:to>
                                        <p:strVal val="visible"/>
                                      </p:to>
                                    </p:set>
                                    <p:animEffect transition="in" filter="fade">
                                      <p:cBhvr>
                                        <p:cTn id="36" dur="1000"/>
                                        <p:tgtEl>
                                          <p:spTgt spid="2">
                                            <p:txEl>
                                              <p:pRg st="9" end="9"/>
                                            </p:txEl>
                                          </p:spTgt>
                                        </p:tgtEl>
                                      </p:cBhvr>
                                    </p:animEffect>
                                    <p:anim calcmode="lin" valueType="num">
                                      <p:cBhvr>
                                        <p:cTn id="37"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2">
                                            <p:txEl>
                                              <p:pRg st="13" end="13"/>
                                            </p:txEl>
                                          </p:spTgt>
                                        </p:tgtEl>
                                        <p:attrNameLst>
                                          <p:attrName>style.visibility</p:attrName>
                                        </p:attrNameLst>
                                      </p:cBhvr>
                                      <p:to>
                                        <p:strVal val="visible"/>
                                      </p:to>
                                    </p:set>
                                    <p:animEffect transition="in" filter="fade">
                                      <p:cBhvr>
                                        <p:cTn id="43" dur="1000"/>
                                        <p:tgtEl>
                                          <p:spTgt spid="2">
                                            <p:txEl>
                                              <p:pRg st="13" end="13"/>
                                            </p:txEl>
                                          </p:spTgt>
                                        </p:tgtEl>
                                      </p:cBhvr>
                                    </p:animEffect>
                                    <p:anim calcmode="lin" valueType="num">
                                      <p:cBhvr>
                                        <p:cTn id="44"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45" dur="1000" fill="hold"/>
                                        <p:tgtEl>
                                          <p:spTgt spid="2">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2">
                                            <p:txEl>
                                              <p:pRg st="15" end="15"/>
                                            </p:txEl>
                                          </p:spTgt>
                                        </p:tgtEl>
                                        <p:attrNameLst>
                                          <p:attrName>style.visibility</p:attrName>
                                        </p:attrNameLst>
                                      </p:cBhvr>
                                      <p:to>
                                        <p:strVal val="visible"/>
                                      </p:to>
                                    </p:set>
                                    <p:animEffect transition="in" filter="fade">
                                      <p:cBhvr>
                                        <p:cTn id="50" dur="1000"/>
                                        <p:tgtEl>
                                          <p:spTgt spid="2">
                                            <p:txEl>
                                              <p:pRg st="15" end="15"/>
                                            </p:txEl>
                                          </p:spTgt>
                                        </p:tgtEl>
                                      </p:cBhvr>
                                    </p:animEffect>
                                    <p:anim calcmode="lin" valueType="num">
                                      <p:cBhvr>
                                        <p:cTn id="51" dur="1000" fill="hold"/>
                                        <p:tgtEl>
                                          <p:spTgt spid="2">
                                            <p:txEl>
                                              <p:pRg st="15" end="15"/>
                                            </p:txEl>
                                          </p:spTgt>
                                        </p:tgtEl>
                                        <p:attrNameLst>
                                          <p:attrName>ppt_x</p:attrName>
                                        </p:attrNameLst>
                                      </p:cBhvr>
                                      <p:tavLst>
                                        <p:tav tm="0">
                                          <p:val>
                                            <p:strVal val="#ppt_x"/>
                                          </p:val>
                                        </p:tav>
                                        <p:tav tm="100000">
                                          <p:val>
                                            <p:strVal val="#ppt_x"/>
                                          </p:val>
                                        </p:tav>
                                      </p:tavLst>
                                    </p:anim>
                                    <p:anim calcmode="lin" valueType="num">
                                      <p:cBhvr>
                                        <p:cTn id="52" dur="1000" fill="hold"/>
                                        <p:tgtEl>
                                          <p:spTgt spid="2">
                                            <p:txEl>
                                              <p:pRg st="15" end="15"/>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2">
                                            <p:txEl>
                                              <p:pRg st="16" end="16"/>
                                            </p:txEl>
                                          </p:spTgt>
                                        </p:tgtEl>
                                        <p:attrNameLst>
                                          <p:attrName>style.visibility</p:attrName>
                                        </p:attrNameLst>
                                      </p:cBhvr>
                                      <p:to>
                                        <p:strVal val="visible"/>
                                      </p:to>
                                    </p:set>
                                    <p:animEffect transition="in" filter="fade">
                                      <p:cBhvr>
                                        <p:cTn id="55" dur="1000"/>
                                        <p:tgtEl>
                                          <p:spTgt spid="2">
                                            <p:txEl>
                                              <p:pRg st="16" end="16"/>
                                            </p:txEl>
                                          </p:spTgt>
                                        </p:tgtEl>
                                      </p:cBhvr>
                                    </p:animEffect>
                                    <p:anim calcmode="lin" valueType="num">
                                      <p:cBhvr>
                                        <p:cTn id="56" dur="1000" fill="hold"/>
                                        <p:tgtEl>
                                          <p:spTgt spid="2">
                                            <p:txEl>
                                              <p:pRg st="16" end="16"/>
                                            </p:txEl>
                                          </p:spTgt>
                                        </p:tgtEl>
                                        <p:attrNameLst>
                                          <p:attrName>ppt_x</p:attrName>
                                        </p:attrNameLst>
                                      </p:cBhvr>
                                      <p:tavLst>
                                        <p:tav tm="0">
                                          <p:val>
                                            <p:strVal val="#ppt_x"/>
                                          </p:val>
                                        </p:tav>
                                        <p:tav tm="100000">
                                          <p:val>
                                            <p:strVal val="#ppt_x"/>
                                          </p:val>
                                        </p:tav>
                                      </p:tavLst>
                                    </p:anim>
                                    <p:anim calcmode="lin" valueType="num">
                                      <p:cBhvr>
                                        <p:cTn id="57" dur="1000" fill="hold"/>
                                        <p:tgtEl>
                                          <p:spTgt spid="2">
                                            <p:txEl>
                                              <p:pRg st="16" end="16"/>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2">
                                            <p:txEl>
                                              <p:pRg st="17" end="17"/>
                                            </p:txEl>
                                          </p:spTgt>
                                        </p:tgtEl>
                                        <p:attrNameLst>
                                          <p:attrName>style.visibility</p:attrName>
                                        </p:attrNameLst>
                                      </p:cBhvr>
                                      <p:to>
                                        <p:strVal val="visible"/>
                                      </p:to>
                                    </p:set>
                                    <p:animEffect transition="in" filter="fade">
                                      <p:cBhvr>
                                        <p:cTn id="60" dur="1000"/>
                                        <p:tgtEl>
                                          <p:spTgt spid="2">
                                            <p:txEl>
                                              <p:pRg st="17" end="17"/>
                                            </p:txEl>
                                          </p:spTgt>
                                        </p:tgtEl>
                                      </p:cBhvr>
                                    </p:animEffect>
                                    <p:anim calcmode="lin" valueType="num">
                                      <p:cBhvr>
                                        <p:cTn id="61" dur="1000" fill="hold"/>
                                        <p:tgtEl>
                                          <p:spTgt spid="2">
                                            <p:txEl>
                                              <p:pRg st="17" end="17"/>
                                            </p:txEl>
                                          </p:spTgt>
                                        </p:tgtEl>
                                        <p:attrNameLst>
                                          <p:attrName>ppt_x</p:attrName>
                                        </p:attrNameLst>
                                      </p:cBhvr>
                                      <p:tavLst>
                                        <p:tav tm="0">
                                          <p:val>
                                            <p:strVal val="#ppt_x"/>
                                          </p:val>
                                        </p:tav>
                                        <p:tav tm="100000">
                                          <p:val>
                                            <p:strVal val="#ppt_x"/>
                                          </p:val>
                                        </p:tav>
                                      </p:tavLst>
                                    </p:anim>
                                    <p:anim calcmode="lin" valueType="num">
                                      <p:cBhvr>
                                        <p:cTn id="62" dur="1000" fill="hold"/>
                                        <p:tgtEl>
                                          <p:spTgt spid="2">
                                            <p:txEl>
                                              <p:pRg st="17" end="1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 name="角丸四角形 2">
            <a:extLst>
              <a:ext uri="{FF2B5EF4-FFF2-40B4-BE49-F238E27FC236}">
                <a16:creationId xmlns:a16="http://schemas.microsoft.com/office/drawing/2014/main" id="{92601637-7E9E-68A9-9948-613D62B5C43C}"/>
              </a:ext>
            </a:extLst>
          </p:cNvPr>
          <p:cNvSpPr/>
          <p:nvPr/>
        </p:nvSpPr>
        <p:spPr>
          <a:xfrm>
            <a:off x="108857" y="635620"/>
            <a:ext cx="11801176" cy="2408663"/>
          </a:xfrm>
          <a:prstGeom prst="round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39D98AB7-3C4B-10AE-F534-D31709DAAB6B}"/>
              </a:ext>
            </a:extLst>
          </p:cNvPr>
          <p:cNvSpPr txBox="1"/>
          <p:nvPr/>
        </p:nvSpPr>
        <p:spPr>
          <a:xfrm>
            <a:off x="130629" y="119743"/>
            <a:ext cx="11952514" cy="6555641"/>
          </a:xfrm>
          <a:prstGeom prst="rect">
            <a:avLst/>
          </a:prstGeom>
          <a:noFill/>
        </p:spPr>
        <p:txBody>
          <a:bodyPr wrap="square" rtlCol="0">
            <a:spAutoFit/>
          </a:bodyPr>
          <a:lstStyle/>
          <a:p>
            <a:pPr marL="0" indent="0">
              <a:buNone/>
            </a:pPr>
            <a:r>
              <a:rPr kumimoji="1" lang="ja-JP" altLang="en-US" sz="2000">
                <a:latin typeface="Times" pitchFamily="2" charset="0"/>
              </a:rPr>
              <a:t>・否定文の場合、自動詞文の主語／他動詞文の直接目的語が生格に置かれることがある。</a:t>
            </a:r>
            <a:endParaRPr kumimoji="1" lang="en-US" altLang="ja-JP" sz="2000" dirty="0">
              <a:latin typeface="Times" pitchFamily="2" charset="0"/>
            </a:endParaRPr>
          </a:p>
          <a:p>
            <a:pPr marL="0" indent="0">
              <a:buNone/>
            </a:pPr>
            <a:endParaRPr kumimoji="1" lang="en-US" altLang="ja-JP" sz="2000" dirty="0">
              <a:latin typeface="Times" pitchFamily="2" charset="0"/>
            </a:endParaRPr>
          </a:p>
          <a:p>
            <a:pPr marL="0" indent="0">
              <a:buNone/>
            </a:pPr>
            <a:r>
              <a:rPr kumimoji="1" lang="en-US" altLang="ja-JP" sz="2000" dirty="0">
                <a:latin typeface="Times" pitchFamily="2" charset="0"/>
              </a:rPr>
              <a:t>(3)a.	</a:t>
            </a:r>
            <a:r>
              <a:rPr lang="en-US" altLang="ja-JP" sz="2000" b="1" i="1" dirty="0" err="1">
                <a:effectLst/>
                <a:latin typeface="Times" pitchFamily="2" charset="0"/>
              </a:rPr>
              <a:t>Otv’ét</a:t>
            </a:r>
            <a:r>
              <a:rPr lang="en-US" altLang="ja-JP" sz="2000" b="1" i="1" dirty="0">
                <a:effectLst/>
                <a:latin typeface="Times" pitchFamily="2" charset="0"/>
              </a:rPr>
              <a:t>			</a:t>
            </a:r>
            <a:r>
              <a:rPr lang="en-US" altLang="ja-JP" sz="2000" i="1" dirty="0">
                <a:effectLst/>
                <a:latin typeface="Times" pitchFamily="2" charset="0"/>
              </a:rPr>
              <a:t>	iz</a:t>
            </a:r>
            <a:r>
              <a:rPr lang="en-US" altLang="ja-JP" sz="2000" i="1" dirty="0">
                <a:latin typeface="Times" pitchFamily="2" charset="0"/>
              </a:rPr>
              <a:t>		</a:t>
            </a:r>
            <a:r>
              <a:rPr lang="en-US" altLang="ja-JP" sz="2000" i="1" dirty="0">
                <a:effectLst/>
                <a:latin typeface="Times" pitchFamily="2" charset="0"/>
              </a:rPr>
              <a:t>pólk-a				</a:t>
            </a:r>
            <a:r>
              <a:rPr lang="en-US" altLang="ja-JP" sz="2000" i="1" dirty="0" err="1">
                <a:effectLst/>
                <a:highlight>
                  <a:srgbClr val="00FF00"/>
                </a:highlight>
                <a:latin typeface="Times" pitchFamily="2" charset="0"/>
              </a:rPr>
              <a:t>n’e</a:t>
            </a:r>
            <a:r>
              <a:rPr lang="en-US" altLang="ja-JP" sz="2000" i="1" dirty="0">
                <a:effectLst/>
                <a:latin typeface="Times" pitchFamily="2" charset="0"/>
              </a:rPr>
              <a:t>		</a:t>
            </a:r>
            <a:r>
              <a:rPr lang="en-US" altLang="ja-JP" sz="2000" i="1" dirty="0">
                <a:latin typeface="Times" pitchFamily="2" charset="0"/>
              </a:rPr>
              <a:t>pr’iš-él</a:t>
            </a:r>
            <a:endParaRPr lang="en-US" altLang="ja-JP" sz="2000" i="1" dirty="0">
              <a:effectLst/>
              <a:latin typeface="Times" pitchFamily="2" charset="0"/>
            </a:endParaRPr>
          </a:p>
          <a:p>
            <a:pPr marL="0" indent="0">
              <a:buNone/>
            </a:pPr>
            <a:r>
              <a:rPr lang="en-US" altLang="ja-JP" sz="2000" dirty="0">
                <a:latin typeface="Times" pitchFamily="2" charset="0"/>
              </a:rPr>
              <a:t>		answer-</a:t>
            </a:r>
            <a:r>
              <a:rPr lang="en-US" altLang="ja-JP" sz="2000" cap="small" dirty="0">
                <a:latin typeface="Times" pitchFamily="2" charset="0"/>
              </a:rPr>
              <a:t>m.sg.nom	</a:t>
            </a:r>
            <a:r>
              <a:rPr lang="en-US" altLang="ja-JP" sz="2000" dirty="0">
                <a:latin typeface="Times" pitchFamily="2" charset="0"/>
              </a:rPr>
              <a:t>from	regiment-</a:t>
            </a:r>
            <a:r>
              <a:rPr lang="en-US" altLang="ja-JP" sz="2000" cap="small" dirty="0">
                <a:latin typeface="Times" pitchFamily="2" charset="0"/>
              </a:rPr>
              <a:t>m.sg.gen	</a:t>
            </a:r>
            <a:r>
              <a:rPr lang="en-US" altLang="ja-JP" sz="2000" cap="small" dirty="0">
                <a:highlight>
                  <a:srgbClr val="00FF00"/>
                </a:highlight>
                <a:latin typeface="Times" pitchFamily="2" charset="0"/>
              </a:rPr>
              <a:t>neg</a:t>
            </a:r>
            <a:r>
              <a:rPr lang="en-US" altLang="ja-JP" sz="2000" cap="small" dirty="0">
                <a:latin typeface="Times" pitchFamily="2" charset="0"/>
              </a:rPr>
              <a:t>		</a:t>
            </a:r>
            <a:r>
              <a:rPr lang="en-US" altLang="ja-JP" sz="2000" dirty="0">
                <a:latin typeface="Times" pitchFamily="2" charset="0"/>
              </a:rPr>
              <a:t>arrive-3.</a:t>
            </a:r>
            <a:r>
              <a:rPr lang="en-US" altLang="ja-JP" sz="2000" cap="small" dirty="0">
                <a:latin typeface="Times" pitchFamily="2" charset="0"/>
              </a:rPr>
              <a:t>sg.m.past</a:t>
            </a:r>
          </a:p>
          <a:p>
            <a:pPr marL="0" indent="0">
              <a:buNone/>
            </a:pPr>
            <a:r>
              <a:rPr lang="en-US" altLang="ja-JP" sz="2000" dirty="0">
                <a:latin typeface="Times" pitchFamily="2" charset="0"/>
              </a:rPr>
              <a:t>		</a:t>
            </a:r>
            <a:r>
              <a:rPr lang="ja-JP" altLang="en-US" sz="2000">
                <a:latin typeface="Times" pitchFamily="2" charset="0"/>
              </a:rPr>
              <a:t>「連隊からの</a:t>
            </a:r>
            <a:r>
              <a:rPr lang="en-US" altLang="ja-JP" sz="2000" dirty="0">
                <a:latin typeface="Times" pitchFamily="2" charset="0"/>
              </a:rPr>
              <a:t>(</a:t>
            </a:r>
            <a:r>
              <a:rPr lang="ja-JP" altLang="en-US" sz="2000">
                <a:latin typeface="Times" pitchFamily="2" charset="0"/>
              </a:rPr>
              <a:t>その</a:t>
            </a:r>
            <a:r>
              <a:rPr lang="en-US" altLang="ja-JP" sz="2000" dirty="0">
                <a:latin typeface="Times" pitchFamily="2" charset="0"/>
              </a:rPr>
              <a:t>)</a:t>
            </a:r>
            <a:r>
              <a:rPr lang="ja-JP" altLang="en-US" sz="2000">
                <a:latin typeface="Times" pitchFamily="2" charset="0"/>
              </a:rPr>
              <a:t>返答はなかった」</a:t>
            </a:r>
            <a:endParaRPr lang="en-US" altLang="ja-JP" sz="2000" dirty="0">
              <a:latin typeface="Times" pitchFamily="2" charset="0"/>
            </a:endParaRPr>
          </a:p>
          <a:p>
            <a:pPr marL="0" indent="0">
              <a:buNone/>
            </a:pPr>
            <a:endParaRPr lang="en-US" altLang="ja-JP" sz="2000" dirty="0">
              <a:latin typeface="Times" pitchFamily="2" charset="0"/>
            </a:endParaRPr>
          </a:p>
          <a:p>
            <a:pPr marL="0" indent="0">
              <a:buNone/>
            </a:pPr>
            <a:r>
              <a:rPr lang="en-US" altLang="ja-JP" sz="2000" dirty="0">
                <a:latin typeface="Times" pitchFamily="2" charset="0"/>
              </a:rPr>
              <a:t>    b.	</a:t>
            </a:r>
            <a:r>
              <a:rPr lang="en-US" altLang="ja-JP" sz="2000" b="1" dirty="0">
                <a:effectLst/>
                <a:latin typeface="Times" pitchFamily="2" charset="0"/>
              </a:rPr>
              <a:t> 	</a:t>
            </a:r>
            <a:r>
              <a:rPr lang="en-US" altLang="ja-JP" sz="2000" b="1" i="1" dirty="0">
                <a:effectLst/>
                <a:highlight>
                  <a:srgbClr val="00FF00"/>
                </a:highlight>
                <a:latin typeface="Times" pitchFamily="2" charset="0"/>
              </a:rPr>
              <a:t>Otv’ét-a</a:t>
            </a:r>
            <a:r>
              <a:rPr lang="en-US" altLang="ja-JP" sz="2000" i="1" dirty="0">
                <a:latin typeface="Times" pitchFamily="2" charset="0"/>
              </a:rPr>
              <a:t>				</a:t>
            </a:r>
            <a:r>
              <a:rPr lang="en-US" altLang="ja-JP" sz="2000" i="1" dirty="0">
                <a:effectLst/>
                <a:latin typeface="Times" pitchFamily="2" charset="0"/>
              </a:rPr>
              <a:t>iz</a:t>
            </a:r>
            <a:r>
              <a:rPr lang="en-US" altLang="ja-JP" sz="2000" i="1" dirty="0">
                <a:latin typeface="Times" pitchFamily="2" charset="0"/>
              </a:rPr>
              <a:t>		</a:t>
            </a:r>
            <a:r>
              <a:rPr lang="en-US" altLang="ja-JP" sz="2000" i="1" dirty="0">
                <a:effectLst/>
                <a:latin typeface="Times" pitchFamily="2" charset="0"/>
              </a:rPr>
              <a:t>pólk-a </a:t>
            </a:r>
            <a:r>
              <a:rPr lang="en-US" altLang="ja-JP" sz="2000" i="1" dirty="0">
                <a:latin typeface="Times" pitchFamily="2" charset="0"/>
              </a:rPr>
              <a:t>	</a:t>
            </a:r>
            <a:r>
              <a:rPr lang="en-US" altLang="ja-JP" sz="2000" i="1" dirty="0">
                <a:effectLst/>
                <a:latin typeface="Times" pitchFamily="2" charset="0"/>
              </a:rPr>
              <a:t> 			</a:t>
            </a:r>
            <a:r>
              <a:rPr lang="en-US" altLang="ja-JP" sz="2000" i="1" dirty="0" err="1">
                <a:effectLst/>
                <a:highlight>
                  <a:srgbClr val="00FF00"/>
                </a:highlight>
                <a:latin typeface="Times" pitchFamily="2" charset="0"/>
              </a:rPr>
              <a:t>n’e</a:t>
            </a:r>
            <a:r>
              <a:rPr lang="en-US" altLang="ja-JP" sz="2000" i="1" dirty="0">
                <a:latin typeface="Times" pitchFamily="2" charset="0"/>
              </a:rPr>
              <a:t>		pr’iš-ló</a:t>
            </a:r>
            <a:r>
              <a:rPr lang="en-US" altLang="ja-JP" sz="2000" dirty="0">
                <a:latin typeface="Times" pitchFamily="2" charset="0"/>
              </a:rPr>
              <a:t>.				(Babby 1980: 71)</a:t>
            </a:r>
            <a:br>
              <a:rPr lang="en-US" altLang="ja-JP" sz="2000" dirty="0">
                <a:latin typeface="Times" pitchFamily="2" charset="0"/>
              </a:rPr>
            </a:br>
            <a:r>
              <a:rPr lang="en-US" altLang="ja-JP" sz="2000" dirty="0">
                <a:latin typeface="Times" pitchFamily="2" charset="0"/>
              </a:rPr>
              <a:t>	 	answer-</a:t>
            </a:r>
            <a:r>
              <a:rPr lang="en-US" altLang="ja-JP" sz="2000" cap="small" dirty="0">
                <a:latin typeface="Times" pitchFamily="2" charset="0"/>
              </a:rPr>
              <a:t>m.sg.</a:t>
            </a:r>
            <a:r>
              <a:rPr lang="en-US" altLang="ja-JP" sz="2000" b="1" cap="small" dirty="0">
                <a:highlight>
                  <a:srgbClr val="00FF00"/>
                </a:highlight>
                <a:latin typeface="Times" pitchFamily="2" charset="0"/>
              </a:rPr>
              <a:t>gen</a:t>
            </a:r>
            <a:r>
              <a:rPr lang="en-US" altLang="ja-JP" sz="2000" dirty="0">
                <a:latin typeface="Times" pitchFamily="2" charset="0"/>
              </a:rPr>
              <a:t>	 	from	regiment-</a:t>
            </a:r>
            <a:r>
              <a:rPr lang="en-US" altLang="ja-JP" sz="2000" cap="small" dirty="0">
                <a:latin typeface="Times" pitchFamily="2" charset="0"/>
              </a:rPr>
              <a:t>m.sg.gen	</a:t>
            </a:r>
            <a:r>
              <a:rPr lang="en-US" altLang="ja-JP" sz="2000" cap="small" dirty="0">
                <a:highlight>
                  <a:srgbClr val="00FF00"/>
                </a:highlight>
                <a:latin typeface="Times" pitchFamily="2" charset="0"/>
              </a:rPr>
              <a:t>neg</a:t>
            </a:r>
            <a:r>
              <a:rPr lang="en-US" altLang="ja-JP" sz="2000" dirty="0">
                <a:highlight>
                  <a:srgbClr val="00FF00"/>
                </a:highlight>
                <a:latin typeface="Times" pitchFamily="2" charset="0"/>
              </a:rPr>
              <a:t>	</a:t>
            </a:r>
            <a:r>
              <a:rPr lang="en-US" altLang="ja-JP" sz="2000" dirty="0">
                <a:latin typeface="Times" pitchFamily="2" charset="0"/>
              </a:rPr>
              <a:t>	arrive-3.</a:t>
            </a:r>
            <a:r>
              <a:rPr lang="en-US" altLang="ja-JP" sz="2000" cap="small" dirty="0">
                <a:latin typeface="Times" pitchFamily="2" charset="0"/>
              </a:rPr>
              <a:t>sg.n.past</a:t>
            </a:r>
            <a:endParaRPr lang="en-US" altLang="ja-JP" sz="2000" dirty="0">
              <a:latin typeface="Times" pitchFamily="2" charset="0"/>
            </a:endParaRPr>
          </a:p>
          <a:p>
            <a:pPr marL="0" indent="0">
              <a:buNone/>
            </a:pPr>
            <a:r>
              <a:rPr lang="en-US" altLang="ja-JP" sz="2000" dirty="0">
                <a:latin typeface="Times" pitchFamily="2" charset="0"/>
              </a:rPr>
              <a:t>		</a:t>
            </a:r>
            <a:r>
              <a:rPr lang="ja-JP" altLang="en-US" sz="2000">
                <a:latin typeface="Times" pitchFamily="2" charset="0"/>
              </a:rPr>
              <a:t>「連隊からは何の返答もなかった」</a:t>
            </a:r>
            <a:endParaRPr lang="en-US" altLang="ja-JP" sz="2000" dirty="0">
              <a:latin typeface="Times" pitchFamily="2" charset="0"/>
            </a:endParaRPr>
          </a:p>
          <a:p>
            <a:pPr marL="0" indent="0">
              <a:buNone/>
            </a:pPr>
            <a:endParaRPr lang="en-US" altLang="ja-JP" sz="2000" dirty="0">
              <a:latin typeface="Times" pitchFamily="2" charset="0"/>
            </a:endParaRPr>
          </a:p>
          <a:p>
            <a:pPr marL="0" indent="0">
              <a:buNone/>
            </a:pPr>
            <a:r>
              <a:rPr lang="en-US" altLang="ja-JP" sz="2000" dirty="0">
                <a:latin typeface="Times" pitchFamily="2" charset="0"/>
              </a:rPr>
              <a:t>(4)a.	</a:t>
            </a:r>
            <a:r>
              <a:rPr lang="en-US" altLang="ja-JP" sz="2000" i="1" dirty="0">
                <a:latin typeface="Times" pitchFamily="2" charset="0"/>
              </a:rPr>
              <a:t>Anna		</a:t>
            </a:r>
            <a:r>
              <a:rPr lang="en-US" altLang="ja-JP" sz="2000" i="1" dirty="0" err="1">
                <a:effectLst/>
                <a:highlight>
                  <a:srgbClr val="00FF00"/>
                </a:highlight>
                <a:latin typeface="Times" pitchFamily="2" charset="0"/>
              </a:rPr>
              <a:t>n’e</a:t>
            </a:r>
            <a:r>
              <a:rPr lang="en-US" altLang="ja-JP" sz="2000" i="1" dirty="0">
                <a:latin typeface="Times" pitchFamily="2" charset="0"/>
              </a:rPr>
              <a:t>		kup’íla			</a:t>
            </a:r>
            <a:r>
              <a:rPr lang="en-US" altLang="ja-JP" sz="2000" b="1" i="1" dirty="0" err="1">
                <a:latin typeface="Times" pitchFamily="2" charset="0"/>
              </a:rPr>
              <a:t>žurnál</a:t>
            </a:r>
            <a:r>
              <a:rPr lang="en-US" altLang="ja-JP" sz="2000" dirty="0">
                <a:latin typeface="Times" pitchFamily="2" charset="0"/>
              </a:rPr>
              <a:t>.</a:t>
            </a:r>
          </a:p>
          <a:p>
            <a:pPr marL="0" indent="0">
              <a:buNone/>
            </a:pPr>
            <a:r>
              <a:rPr lang="en-US" altLang="ja-JP" sz="2000" dirty="0">
                <a:latin typeface="Times" pitchFamily="2" charset="0"/>
              </a:rPr>
              <a:t>		Anna-</a:t>
            </a:r>
            <a:r>
              <a:rPr lang="en-US" altLang="ja-JP" sz="2000" cap="small" dirty="0">
                <a:latin typeface="Times" pitchFamily="2" charset="0"/>
              </a:rPr>
              <a:t>nom	</a:t>
            </a:r>
            <a:r>
              <a:rPr lang="en-US" altLang="ja-JP" sz="2000" cap="small" dirty="0">
                <a:highlight>
                  <a:srgbClr val="00FF00"/>
                </a:highlight>
                <a:latin typeface="Times" pitchFamily="2" charset="0"/>
              </a:rPr>
              <a:t>neg</a:t>
            </a:r>
            <a:r>
              <a:rPr lang="en-US" altLang="ja-JP" sz="2000" cap="small" dirty="0">
                <a:latin typeface="Times" pitchFamily="2" charset="0"/>
              </a:rPr>
              <a:t>		</a:t>
            </a:r>
            <a:r>
              <a:rPr lang="en-US" altLang="ja-JP" sz="2000" dirty="0">
                <a:latin typeface="Times" pitchFamily="2" charset="0"/>
              </a:rPr>
              <a:t>buy-3.</a:t>
            </a:r>
            <a:r>
              <a:rPr lang="en-US" altLang="ja-JP" sz="2000" cap="small" dirty="0">
                <a:latin typeface="Times" pitchFamily="2" charset="0"/>
              </a:rPr>
              <a:t>sg.f.past</a:t>
            </a:r>
            <a:r>
              <a:rPr lang="en-US" altLang="ja-JP" sz="2000" dirty="0">
                <a:latin typeface="Times" pitchFamily="2" charset="0"/>
              </a:rPr>
              <a:t>	magazine-</a:t>
            </a:r>
            <a:r>
              <a:rPr lang="en-US" altLang="ja-JP" sz="2000" cap="small" dirty="0">
                <a:latin typeface="Times" pitchFamily="2" charset="0"/>
              </a:rPr>
              <a:t>m.sg.acc.</a:t>
            </a:r>
          </a:p>
          <a:p>
            <a:pPr marL="0" indent="0">
              <a:buNone/>
            </a:pPr>
            <a:r>
              <a:rPr lang="en-US" altLang="ja-JP" sz="2000" cap="small" dirty="0">
                <a:latin typeface="Times" pitchFamily="2" charset="0"/>
              </a:rPr>
              <a:t>		</a:t>
            </a:r>
            <a:r>
              <a:rPr lang="ja-JP" altLang="en-US" sz="2000" cap="small">
                <a:latin typeface="Times" pitchFamily="2" charset="0"/>
              </a:rPr>
              <a:t>「アンナは</a:t>
            </a:r>
            <a:r>
              <a:rPr lang="en-US" altLang="ja-JP" sz="2000" cap="small" dirty="0">
                <a:latin typeface="Times" pitchFamily="2" charset="0"/>
              </a:rPr>
              <a:t>(</a:t>
            </a:r>
            <a:r>
              <a:rPr lang="ja-JP" altLang="en-US" sz="2000" cap="small">
                <a:latin typeface="Times" pitchFamily="2" charset="0"/>
              </a:rPr>
              <a:t>その</a:t>
            </a:r>
            <a:r>
              <a:rPr lang="en-US" altLang="ja-JP" sz="2000" cap="small" dirty="0">
                <a:latin typeface="Times" pitchFamily="2" charset="0"/>
              </a:rPr>
              <a:t>)</a:t>
            </a:r>
            <a:r>
              <a:rPr lang="ja-JP" altLang="en-US" sz="2000" cap="small">
                <a:latin typeface="Times" pitchFamily="2" charset="0"/>
              </a:rPr>
              <a:t>雑誌を買わなかった」</a:t>
            </a:r>
            <a:endParaRPr lang="en-US" altLang="ja-JP" sz="2000" cap="small" dirty="0">
              <a:latin typeface="Times" pitchFamily="2" charset="0"/>
            </a:endParaRPr>
          </a:p>
          <a:p>
            <a:pPr marL="0" indent="0">
              <a:buNone/>
            </a:pPr>
            <a:endParaRPr kumimoji="1" lang="en-US" altLang="ja-JP" sz="2000" cap="small" dirty="0">
              <a:latin typeface="Times" pitchFamily="2" charset="0"/>
            </a:endParaRPr>
          </a:p>
          <a:p>
            <a:pPr marL="0" indent="0">
              <a:buNone/>
            </a:pPr>
            <a:r>
              <a:rPr kumimoji="1" lang="ja-JP" altLang="en-US" sz="2000">
                <a:latin typeface="Times" pitchFamily="2" charset="0"/>
              </a:rPr>
              <a:t>　</a:t>
            </a:r>
            <a:r>
              <a:rPr kumimoji="1" lang="en-US" altLang="ja-JP" sz="2000" dirty="0">
                <a:latin typeface="Times" pitchFamily="2" charset="0"/>
              </a:rPr>
              <a:t>b</a:t>
            </a:r>
            <a:r>
              <a:rPr kumimoji="1" lang="en-US" altLang="ja-JP" sz="2000" cap="small" dirty="0">
                <a:latin typeface="Times" pitchFamily="2" charset="0"/>
              </a:rPr>
              <a:t>.</a:t>
            </a:r>
            <a:r>
              <a:rPr lang="en-US" altLang="ja-JP" sz="2000" b="1" i="1" dirty="0">
                <a:latin typeface="Times" pitchFamily="2" charset="0"/>
              </a:rPr>
              <a:t> 	</a:t>
            </a:r>
            <a:r>
              <a:rPr lang="en-US" altLang="ja-JP" sz="2000" i="1" dirty="0">
                <a:latin typeface="Times" pitchFamily="2" charset="0"/>
              </a:rPr>
              <a:t>Anna		</a:t>
            </a:r>
            <a:r>
              <a:rPr lang="en-US" altLang="ja-JP" sz="2000" i="1" dirty="0" err="1">
                <a:effectLst/>
                <a:highlight>
                  <a:srgbClr val="00FF00"/>
                </a:highlight>
                <a:latin typeface="Times" pitchFamily="2" charset="0"/>
              </a:rPr>
              <a:t>n’e</a:t>
            </a:r>
            <a:r>
              <a:rPr lang="en-US" altLang="ja-JP" sz="2000" i="1" dirty="0">
                <a:latin typeface="Times" pitchFamily="2" charset="0"/>
              </a:rPr>
              <a:t>		kup’íla			</a:t>
            </a:r>
            <a:r>
              <a:rPr lang="en-US" altLang="ja-JP" sz="2000" b="1" i="1" dirty="0">
                <a:highlight>
                  <a:srgbClr val="00FF00"/>
                </a:highlight>
                <a:latin typeface="Times" pitchFamily="2" charset="0"/>
              </a:rPr>
              <a:t>žurnál-a</a:t>
            </a:r>
            <a:r>
              <a:rPr lang="en-US" altLang="ja-JP" sz="2000" b="1" i="1" dirty="0">
                <a:latin typeface="Times" pitchFamily="2" charset="0"/>
              </a:rPr>
              <a:t>.								</a:t>
            </a:r>
            <a:r>
              <a:rPr lang="en-US" altLang="ja-JP" sz="2000" dirty="0">
                <a:latin typeface="Times" pitchFamily="2" charset="0"/>
              </a:rPr>
              <a:t> (Harves 2013: 1)</a:t>
            </a:r>
            <a:endParaRPr lang="en-US" altLang="ja-JP" sz="2000" b="1" i="1" dirty="0">
              <a:latin typeface="Times" pitchFamily="2" charset="0"/>
            </a:endParaRPr>
          </a:p>
          <a:p>
            <a:pPr marL="0" indent="0">
              <a:buNone/>
            </a:pPr>
            <a:r>
              <a:rPr kumimoji="1" lang="en-US" altLang="ja-JP" sz="2000" cap="small" dirty="0">
                <a:latin typeface="Times" pitchFamily="2" charset="0"/>
              </a:rPr>
              <a:t>	</a:t>
            </a:r>
            <a:r>
              <a:rPr lang="en-US" altLang="ja-JP" sz="2000" dirty="0">
                <a:latin typeface="Times" pitchFamily="2" charset="0"/>
              </a:rPr>
              <a:t> 	Anna-</a:t>
            </a:r>
            <a:r>
              <a:rPr lang="en-US" altLang="ja-JP" sz="2000" cap="small" dirty="0">
                <a:latin typeface="Times" pitchFamily="2" charset="0"/>
              </a:rPr>
              <a:t>nom	</a:t>
            </a:r>
            <a:r>
              <a:rPr lang="en-US" altLang="ja-JP" sz="2000" cap="small" dirty="0">
                <a:highlight>
                  <a:srgbClr val="00FF00"/>
                </a:highlight>
                <a:latin typeface="Times" pitchFamily="2" charset="0"/>
              </a:rPr>
              <a:t>neg</a:t>
            </a:r>
            <a:r>
              <a:rPr lang="en-US" altLang="ja-JP" sz="2000" cap="small" dirty="0">
                <a:latin typeface="Times" pitchFamily="2" charset="0"/>
              </a:rPr>
              <a:t>		</a:t>
            </a:r>
            <a:r>
              <a:rPr lang="en-US" altLang="ja-JP" sz="2000" dirty="0">
                <a:latin typeface="Times" pitchFamily="2" charset="0"/>
              </a:rPr>
              <a:t>buy-3.</a:t>
            </a:r>
            <a:r>
              <a:rPr lang="en-US" altLang="ja-JP" sz="2000" cap="small" dirty="0">
                <a:latin typeface="Times" pitchFamily="2" charset="0"/>
              </a:rPr>
              <a:t>sg.f.past</a:t>
            </a:r>
            <a:r>
              <a:rPr lang="en-US" altLang="ja-JP" sz="2000" dirty="0">
                <a:latin typeface="Times" pitchFamily="2" charset="0"/>
              </a:rPr>
              <a:t>	magazine</a:t>
            </a:r>
            <a:r>
              <a:rPr lang="en-US" altLang="ja-JP" sz="2000" cap="small" dirty="0">
                <a:latin typeface="Times" pitchFamily="2" charset="0"/>
              </a:rPr>
              <a:t>-m.sg.</a:t>
            </a:r>
            <a:r>
              <a:rPr lang="en-US" altLang="ja-JP" sz="2000" b="1" cap="small" dirty="0">
                <a:highlight>
                  <a:srgbClr val="00FF00"/>
                </a:highlight>
                <a:latin typeface="Times" pitchFamily="2" charset="0"/>
              </a:rPr>
              <a:t>gen</a:t>
            </a:r>
          </a:p>
          <a:p>
            <a:pPr marL="0" indent="0">
              <a:buNone/>
            </a:pPr>
            <a:r>
              <a:rPr kumimoji="1" lang="en-US" altLang="ja-JP" sz="2000" b="1" cap="small" dirty="0">
                <a:latin typeface="Times" pitchFamily="2" charset="0"/>
              </a:rPr>
              <a:t>		</a:t>
            </a:r>
            <a:r>
              <a:rPr kumimoji="1" lang="ja-JP" altLang="en-US" sz="2000" cap="small">
                <a:latin typeface="Times" pitchFamily="2" charset="0"/>
              </a:rPr>
              <a:t>「アンナは雑誌なんて買わなかった」</a:t>
            </a:r>
            <a:endParaRPr kumimoji="1" lang="en-US" altLang="ja-JP" sz="2000" cap="small" dirty="0">
              <a:latin typeface="Times" pitchFamily="2" charset="0"/>
            </a:endParaRPr>
          </a:p>
          <a:p>
            <a:pPr marL="0" indent="0">
              <a:buNone/>
            </a:pPr>
            <a:endParaRPr kumimoji="1" lang="en-US" altLang="ja-JP" sz="2000" cap="small" dirty="0">
              <a:latin typeface="Times" pitchFamily="2" charset="0"/>
            </a:endParaRPr>
          </a:p>
          <a:p>
            <a:pPr marL="342900" indent="-342900">
              <a:buFont typeface="Wingdings" pitchFamily="2" charset="2"/>
              <a:buChar char="ü"/>
            </a:pPr>
            <a:r>
              <a:rPr kumimoji="1" lang="ja-JP" altLang="en-US" sz="2000" cap="small">
                <a:latin typeface="Times" pitchFamily="2" charset="0"/>
              </a:rPr>
              <a:t>この格交替</a:t>
            </a:r>
            <a:r>
              <a:rPr kumimoji="1" lang="en-US" altLang="ja-JP" sz="2000" cap="small" dirty="0">
                <a:latin typeface="Times" pitchFamily="2" charset="0"/>
              </a:rPr>
              <a:t> </a:t>
            </a:r>
            <a:r>
              <a:rPr kumimoji="1" lang="en-US" altLang="ja-JP" sz="2000" dirty="0">
                <a:latin typeface="Times" pitchFamily="2" charset="0"/>
              </a:rPr>
              <a:t>or</a:t>
            </a:r>
            <a:r>
              <a:rPr kumimoji="1" lang="en-US" altLang="ja-JP" sz="2000" cap="small" dirty="0">
                <a:latin typeface="Times" pitchFamily="2" charset="0"/>
              </a:rPr>
              <a:t> </a:t>
            </a:r>
            <a:r>
              <a:rPr kumimoji="1" lang="ja-JP" altLang="en-US" sz="2000" cap="small">
                <a:latin typeface="Times" pitchFamily="2" charset="0"/>
              </a:rPr>
              <a:t>この格交替の結果生ずる生格を</a:t>
            </a:r>
            <a:r>
              <a:rPr kumimoji="1" lang="ja-JP" altLang="en-US" sz="2000" u="sng" cap="small">
                <a:latin typeface="Times" pitchFamily="2" charset="0"/>
              </a:rPr>
              <a:t>「否定生格</a:t>
            </a:r>
            <a:r>
              <a:rPr kumimoji="1" lang="en-US" altLang="ja-JP" sz="2000" u="sng" dirty="0">
                <a:latin typeface="Times" pitchFamily="2" charset="0"/>
              </a:rPr>
              <a:t>(Genitive of Negation)</a:t>
            </a:r>
            <a:r>
              <a:rPr kumimoji="1" lang="ja-JP" altLang="en-US" sz="2000" u="sng" cap="small">
                <a:latin typeface="Times" pitchFamily="2" charset="0"/>
              </a:rPr>
              <a:t>」</a:t>
            </a:r>
            <a:r>
              <a:rPr kumimoji="1" lang="ja-JP" altLang="en-US" sz="2000" cap="small">
                <a:latin typeface="Times" pitchFamily="2" charset="0"/>
              </a:rPr>
              <a:t>と呼ぶ</a:t>
            </a:r>
            <a:r>
              <a:rPr kumimoji="1" lang="en-US" altLang="ja-JP" sz="2000" cap="small" dirty="0">
                <a:latin typeface="Times" pitchFamily="2" charset="0"/>
              </a:rPr>
              <a:t>(</a:t>
            </a:r>
            <a:r>
              <a:rPr kumimoji="1" lang="ja-JP" altLang="en-US" sz="2000" cap="small">
                <a:latin typeface="Times" pitchFamily="2" charset="0"/>
              </a:rPr>
              <a:t>多義語</a:t>
            </a:r>
            <a:r>
              <a:rPr kumimoji="1" lang="en-US" altLang="ja-JP" sz="2000" cap="small" dirty="0">
                <a:latin typeface="Times" pitchFamily="2" charset="0"/>
              </a:rPr>
              <a:t>)</a:t>
            </a:r>
            <a:r>
              <a:rPr kumimoji="1" lang="ja-JP" altLang="en-US" sz="2000" cap="small">
                <a:latin typeface="Times" pitchFamily="2" charset="0"/>
              </a:rPr>
              <a:t>。</a:t>
            </a:r>
            <a:endParaRPr kumimoji="1" lang="en-US" altLang="ja-JP" sz="2000" cap="small" dirty="0">
              <a:latin typeface="Times" pitchFamily="2" charset="0"/>
            </a:endParaRPr>
          </a:p>
          <a:p>
            <a:pPr marL="342900" indent="-342900">
              <a:buFont typeface="Wingdings" pitchFamily="2" charset="2"/>
              <a:buChar char="ü"/>
            </a:pPr>
            <a:r>
              <a:rPr kumimoji="1" lang="ja-JP" altLang="en-US" sz="2000" cap="small">
                <a:latin typeface="Times" pitchFamily="2" charset="0"/>
              </a:rPr>
              <a:t>否定生格が使用されている文を発話するとき、話し手は否定生格名詞句の指示対象が存在していることにコミットしないと広く言われている ＝</a:t>
            </a:r>
            <a:r>
              <a:rPr kumimoji="1" lang="ja-JP" altLang="en-US" sz="2000" cap="small">
                <a:highlight>
                  <a:srgbClr val="00FFFF"/>
                </a:highlight>
                <a:latin typeface="Times" pitchFamily="2" charset="0"/>
              </a:rPr>
              <a:t>「存在コミットメント</a:t>
            </a:r>
            <a:r>
              <a:rPr kumimoji="1" lang="en-US" altLang="ja-JP" sz="2000" cap="small" dirty="0">
                <a:highlight>
                  <a:srgbClr val="00FFFF"/>
                </a:highlight>
                <a:latin typeface="Times" pitchFamily="2" charset="0"/>
              </a:rPr>
              <a:t>(</a:t>
            </a:r>
            <a:r>
              <a:rPr kumimoji="1" lang="en-US" altLang="ja-JP" sz="2000" dirty="0">
                <a:highlight>
                  <a:srgbClr val="00FFFF"/>
                </a:highlight>
                <a:latin typeface="Times" pitchFamily="2" charset="0"/>
              </a:rPr>
              <a:t>existential commitment</a:t>
            </a:r>
            <a:r>
              <a:rPr kumimoji="1" lang="en-US" altLang="ja-JP" sz="2000" cap="small" dirty="0">
                <a:highlight>
                  <a:srgbClr val="00FFFF"/>
                </a:highlight>
                <a:latin typeface="Times" pitchFamily="2" charset="0"/>
              </a:rPr>
              <a:t>)</a:t>
            </a:r>
            <a:r>
              <a:rPr kumimoji="1" lang="ja-JP" altLang="en-US" sz="2000" cap="small">
                <a:highlight>
                  <a:srgbClr val="00FFFF"/>
                </a:highlight>
                <a:latin typeface="Times" pitchFamily="2" charset="0"/>
              </a:rPr>
              <a:t>の不在」</a:t>
            </a:r>
            <a:endParaRPr kumimoji="1" lang="en-US" altLang="ja-JP" sz="2000" cap="small" dirty="0">
              <a:highlight>
                <a:srgbClr val="00FFFF"/>
              </a:highlight>
              <a:latin typeface="Times" pitchFamily="2" charset="0"/>
            </a:endParaRPr>
          </a:p>
        </p:txBody>
      </p:sp>
    </p:spTree>
    <p:extLst>
      <p:ext uri="{BB962C8B-B14F-4D97-AF65-F5344CB8AC3E}">
        <p14:creationId xmlns:p14="http://schemas.microsoft.com/office/powerpoint/2010/main" val="347472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fade">
                                      <p:cBhvr>
                                        <p:cTn id="24" dur="1000"/>
                                        <p:tgtEl>
                                          <p:spTgt spid="2">
                                            <p:txEl>
                                              <p:pRg st="4" end="4"/>
                                            </p:txEl>
                                          </p:spTgt>
                                        </p:tgtEl>
                                      </p:cBhvr>
                                    </p:animEffect>
                                    <p:anim calcmode="lin" valueType="num">
                                      <p:cBhvr>
                                        <p:cTn id="2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Effect transition="in" filter="fade">
                                      <p:cBhvr>
                                        <p:cTn id="29" dur="1000"/>
                                        <p:tgtEl>
                                          <p:spTgt spid="2">
                                            <p:txEl>
                                              <p:pRg st="6" end="6"/>
                                            </p:txEl>
                                          </p:spTgt>
                                        </p:tgtEl>
                                      </p:cBhvr>
                                    </p:animEffect>
                                    <p:anim calcmode="lin" valueType="num">
                                      <p:cBhvr>
                                        <p:cTn id="3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6" end="6"/>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Effect transition="in" filter="fade">
                                      <p:cBhvr>
                                        <p:cTn id="34" dur="1000"/>
                                        <p:tgtEl>
                                          <p:spTgt spid="2">
                                            <p:txEl>
                                              <p:pRg st="7" end="7"/>
                                            </p:txEl>
                                          </p:spTgt>
                                        </p:tgtEl>
                                      </p:cBhvr>
                                    </p:animEffect>
                                    <p:anim calcmode="lin" valueType="num">
                                      <p:cBhvr>
                                        <p:cTn id="35"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animEffect transition="in" filter="fade">
                                      <p:cBhvr>
                                        <p:cTn id="41" dur="1000"/>
                                        <p:tgtEl>
                                          <p:spTgt spid="2">
                                            <p:txEl>
                                              <p:pRg st="9" end="9"/>
                                            </p:txEl>
                                          </p:spTgt>
                                        </p:tgtEl>
                                      </p:cBhvr>
                                    </p:animEffect>
                                    <p:anim calcmode="lin" valueType="num">
                                      <p:cBhvr>
                                        <p:cTn id="42"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9" end="9"/>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2">
                                            <p:txEl>
                                              <p:pRg st="10" end="10"/>
                                            </p:txEl>
                                          </p:spTgt>
                                        </p:tgtEl>
                                        <p:attrNameLst>
                                          <p:attrName>style.visibility</p:attrName>
                                        </p:attrNameLst>
                                      </p:cBhvr>
                                      <p:to>
                                        <p:strVal val="visible"/>
                                      </p:to>
                                    </p:set>
                                    <p:animEffect transition="in" filter="fade">
                                      <p:cBhvr>
                                        <p:cTn id="46" dur="1000"/>
                                        <p:tgtEl>
                                          <p:spTgt spid="2">
                                            <p:txEl>
                                              <p:pRg st="10" end="10"/>
                                            </p:txEl>
                                          </p:spTgt>
                                        </p:tgtEl>
                                      </p:cBhvr>
                                    </p:animEffect>
                                    <p:anim calcmode="lin" valueType="num">
                                      <p:cBhvr>
                                        <p:cTn id="47"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48"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2">
                                            <p:txEl>
                                              <p:pRg st="11" end="11"/>
                                            </p:txEl>
                                          </p:spTgt>
                                        </p:tgtEl>
                                        <p:attrNameLst>
                                          <p:attrName>style.visibility</p:attrName>
                                        </p:attrNameLst>
                                      </p:cBhvr>
                                      <p:to>
                                        <p:strVal val="visible"/>
                                      </p:to>
                                    </p:set>
                                    <p:animEffect transition="in" filter="fade">
                                      <p:cBhvr>
                                        <p:cTn id="51" dur="1000"/>
                                        <p:tgtEl>
                                          <p:spTgt spid="2">
                                            <p:txEl>
                                              <p:pRg st="11" end="11"/>
                                            </p:txEl>
                                          </p:spTgt>
                                        </p:tgtEl>
                                      </p:cBhvr>
                                    </p:animEffect>
                                    <p:anim calcmode="lin" valueType="num">
                                      <p:cBhvr>
                                        <p:cTn id="52"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53" dur="1000" fill="hold"/>
                                        <p:tgtEl>
                                          <p:spTgt spid="2">
                                            <p:txEl>
                                              <p:pRg st="11" end="11"/>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2">
                                            <p:txEl>
                                              <p:pRg st="13" end="13"/>
                                            </p:txEl>
                                          </p:spTgt>
                                        </p:tgtEl>
                                        <p:attrNameLst>
                                          <p:attrName>style.visibility</p:attrName>
                                        </p:attrNameLst>
                                      </p:cBhvr>
                                      <p:to>
                                        <p:strVal val="visible"/>
                                      </p:to>
                                    </p:set>
                                    <p:animEffect transition="in" filter="fade">
                                      <p:cBhvr>
                                        <p:cTn id="56" dur="1000"/>
                                        <p:tgtEl>
                                          <p:spTgt spid="2">
                                            <p:txEl>
                                              <p:pRg st="13" end="13"/>
                                            </p:txEl>
                                          </p:spTgt>
                                        </p:tgtEl>
                                      </p:cBhvr>
                                    </p:animEffect>
                                    <p:anim calcmode="lin" valueType="num">
                                      <p:cBhvr>
                                        <p:cTn id="57"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13" end="13"/>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2">
                                            <p:txEl>
                                              <p:pRg st="14" end="14"/>
                                            </p:txEl>
                                          </p:spTgt>
                                        </p:tgtEl>
                                        <p:attrNameLst>
                                          <p:attrName>style.visibility</p:attrName>
                                        </p:attrNameLst>
                                      </p:cBhvr>
                                      <p:to>
                                        <p:strVal val="visible"/>
                                      </p:to>
                                    </p:set>
                                    <p:animEffect transition="in" filter="fade">
                                      <p:cBhvr>
                                        <p:cTn id="61" dur="1000"/>
                                        <p:tgtEl>
                                          <p:spTgt spid="2">
                                            <p:txEl>
                                              <p:pRg st="14" end="14"/>
                                            </p:txEl>
                                          </p:spTgt>
                                        </p:tgtEl>
                                      </p:cBhvr>
                                    </p:animEffect>
                                    <p:anim calcmode="lin" valueType="num">
                                      <p:cBhvr>
                                        <p:cTn id="62"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63" dur="1000" fill="hold"/>
                                        <p:tgtEl>
                                          <p:spTgt spid="2">
                                            <p:txEl>
                                              <p:pRg st="14" end="14"/>
                                            </p:txEl>
                                          </p:spTgt>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2">
                                            <p:txEl>
                                              <p:pRg st="15" end="15"/>
                                            </p:txEl>
                                          </p:spTgt>
                                        </p:tgtEl>
                                        <p:attrNameLst>
                                          <p:attrName>style.visibility</p:attrName>
                                        </p:attrNameLst>
                                      </p:cBhvr>
                                      <p:to>
                                        <p:strVal val="visible"/>
                                      </p:to>
                                    </p:set>
                                    <p:animEffect transition="in" filter="fade">
                                      <p:cBhvr>
                                        <p:cTn id="66" dur="1000"/>
                                        <p:tgtEl>
                                          <p:spTgt spid="2">
                                            <p:txEl>
                                              <p:pRg st="15" end="15"/>
                                            </p:txEl>
                                          </p:spTgt>
                                        </p:tgtEl>
                                      </p:cBhvr>
                                    </p:animEffect>
                                    <p:anim calcmode="lin" valueType="num">
                                      <p:cBhvr>
                                        <p:cTn id="67" dur="1000" fill="hold"/>
                                        <p:tgtEl>
                                          <p:spTgt spid="2">
                                            <p:txEl>
                                              <p:pRg st="15" end="15"/>
                                            </p:txEl>
                                          </p:spTgt>
                                        </p:tgtEl>
                                        <p:attrNameLst>
                                          <p:attrName>ppt_x</p:attrName>
                                        </p:attrNameLst>
                                      </p:cBhvr>
                                      <p:tavLst>
                                        <p:tav tm="0">
                                          <p:val>
                                            <p:strVal val="#ppt_x"/>
                                          </p:val>
                                        </p:tav>
                                        <p:tav tm="100000">
                                          <p:val>
                                            <p:strVal val="#ppt_x"/>
                                          </p:val>
                                        </p:tav>
                                      </p:tavLst>
                                    </p:anim>
                                    <p:anim calcmode="lin" valueType="num">
                                      <p:cBhvr>
                                        <p:cTn id="68" dur="1000" fill="hold"/>
                                        <p:tgtEl>
                                          <p:spTgt spid="2">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nodeType="clickEffect">
                                  <p:stCondLst>
                                    <p:cond delay="0"/>
                                  </p:stCondLst>
                                  <p:childTnLst>
                                    <p:set>
                                      <p:cBhvr>
                                        <p:cTn id="72" dur="1" fill="hold">
                                          <p:stCondLst>
                                            <p:cond delay="0"/>
                                          </p:stCondLst>
                                        </p:cTn>
                                        <p:tgtEl>
                                          <p:spTgt spid="2">
                                            <p:txEl>
                                              <p:pRg st="17" end="17"/>
                                            </p:txEl>
                                          </p:spTgt>
                                        </p:tgtEl>
                                        <p:attrNameLst>
                                          <p:attrName>style.visibility</p:attrName>
                                        </p:attrNameLst>
                                      </p:cBhvr>
                                      <p:to>
                                        <p:strVal val="visible"/>
                                      </p:to>
                                    </p:set>
                                    <p:animEffect transition="in" filter="fade">
                                      <p:cBhvr>
                                        <p:cTn id="73" dur="1000"/>
                                        <p:tgtEl>
                                          <p:spTgt spid="2">
                                            <p:txEl>
                                              <p:pRg st="17" end="17"/>
                                            </p:txEl>
                                          </p:spTgt>
                                        </p:tgtEl>
                                      </p:cBhvr>
                                    </p:animEffect>
                                    <p:anim calcmode="lin" valueType="num">
                                      <p:cBhvr>
                                        <p:cTn id="74" dur="1000" fill="hold"/>
                                        <p:tgtEl>
                                          <p:spTgt spid="2">
                                            <p:txEl>
                                              <p:pRg st="17" end="17"/>
                                            </p:txEl>
                                          </p:spTgt>
                                        </p:tgtEl>
                                        <p:attrNameLst>
                                          <p:attrName>ppt_x</p:attrName>
                                        </p:attrNameLst>
                                      </p:cBhvr>
                                      <p:tavLst>
                                        <p:tav tm="0">
                                          <p:val>
                                            <p:strVal val="#ppt_x"/>
                                          </p:val>
                                        </p:tav>
                                        <p:tav tm="100000">
                                          <p:val>
                                            <p:strVal val="#ppt_x"/>
                                          </p:val>
                                        </p:tav>
                                      </p:tavLst>
                                    </p:anim>
                                    <p:anim calcmode="lin" valueType="num">
                                      <p:cBhvr>
                                        <p:cTn id="75" dur="1000" fill="hold"/>
                                        <p:tgtEl>
                                          <p:spTgt spid="2">
                                            <p:txEl>
                                              <p:pRg st="17" end="17"/>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nodeType="clickEffect">
                                  <p:stCondLst>
                                    <p:cond delay="0"/>
                                  </p:stCondLst>
                                  <p:childTnLst>
                                    <p:set>
                                      <p:cBhvr>
                                        <p:cTn id="79" dur="1" fill="hold">
                                          <p:stCondLst>
                                            <p:cond delay="0"/>
                                          </p:stCondLst>
                                        </p:cTn>
                                        <p:tgtEl>
                                          <p:spTgt spid="2">
                                            <p:txEl>
                                              <p:pRg st="18" end="18"/>
                                            </p:txEl>
                                          </p:spTgt>
                                        </p:tgtEl>
                                        <p:attrNameLst>
                                          <p:attrName>style.visibility</p:attrName>
                                        </p:attrNameLst>
                                      </p:cBhvr>
                                      <p:to>
                                        <p:strVal val="visible"/>
                                      </p:to>
                                    </p:set>
                                    <p:animEffect transition="in" filter="fade">
                                      <p:cBhvr>
                                        <p:cTn id="80" dur="1000"/>
                                        <p:tgtEl>
                                          <p:spTgt spid="2">
                                            <p:txEl>
                                              <p:pRg st="18" end="18"/>
                                            </p:txEl>
                                          </p:spTgt>
                                        </p:tgtEl>
                                      </p:cBhvr>
                                    </p:animEffect>
                                    <p:anim calcmode="lin" valueType="num">
                                      <p:cBhvr>
                                        <p:cTn id="81" dur="1000" fill="hold"/>
                                        <p:tgtEl>
                                          <p:spTgt spid="2">
                                            <p:txEl>
                                              <p:pRg st="18" end="18"/>
                                            </p:txEl>
                                          </p:spTgt>
                                        </p:tgtEl>
                                        <p:attrNameLst>
                                          <p:attrName>ppt_x</p:attrName>
                                        </p:attrNameLst>
                                      </p:cBhvr>
                                      <p:tavLst>
                                        <p:tav tm="0">
                                          <p:val>
                                            <p:strVal val="#ppt_x"/>
                                          </p:val>
                                        </p:tav>
                                        <p:tav tm="100000">
                                          <p:val>
                                            <p:strVal val="#ppt_x"/>
                                          </p:val>
                                        </p:tav>
                                      </p:tavLst>
                                    </p:anim>
                                    <p:anim calcmode="lin" valueType="num">
                                      <p:cBhvr>
                                        <p:cTn id="82" dur="1000" fill="hold"/>
                                        <p:tgtEl>
                                          <p:spTgt spid="2">
                                            <p:txEl>
                                              <p:pRg st="18" end="18"/>
                                            </p:txEl>
                                          </p:spTgt>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
                                        </p:tgtEl>
                                        <p:attrNameLst>
                                          <p:attrName>style.visibility</p:attrName>
                                        </p:attrNameLst>
                                      </p:cBhvr>
                                      <p:to>
                                        <p:strVal val="visible"/>
                                      </p:to>
                                    </p:set>
                                    <p:animEffect transition="in" filter="fade">
                                      <p:cBhvr>
                                        <p:cTn id="8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9D98AB7-3C4B-10AE-F534-D31709DAAB6B}"/>
              </a:ext>
            </a:extLst>
          </p:cNvPr>
          <p:cNvSpPr txBox="1"/>
          <p:nvPr/>
        </p:nvSpPr>
        <p:spPr>
          <a:xfrm>
            <a:off x="130629" y="119743"/>
            <a:ext cx="11952514" cy="6924973"/>
          </a:xfrm>
          <a:prstGeom prst="rect">
            <a:avLst/>
          </a:prstGeom>
          <a:noFill/>
        </p:spPr>
        <p:txBody>
          <a:bodyPr wrap="square" rtlCol="0">
            <a:spAutoFit/>
          </a:bodyPr>
          <a:lstStyle/>
          <a:p>
            <a:pPr marL="0" indent="0">
              <a:buNone/>
            </a:pPr>
            <a:r>
              <a:rPr kumimoji="1" lang="en-US" altLang="ja-JP" sz="3200" dirty="0">
                <a:latin typeface="Times" pitchFamily="2" charset="0"/>
              </a:rPr>
              <a:t>[</a:t>
            </a:r>
            <a:r>
              <a:rPr kumimoji="1" lang="en-US" altLang="ja-JP" sz="3200" b="1" dirty="0">
                <a:latin typeface="Times" pitchFamily="2" charset="0"/>
              </a:rPr>
              <a:t>Babby (1980)</a:t>
            </a:r>
            <a:r>
              <a:rPr kumimoji="1" lang="ja-JP" altLang="en-US" sz="3200" b="1">
                <a:latin typeface="Times" pitchFamily="2" charset="0"/>
              </a:rPr>
              <a:t> による</a:t>
            </a:r>
            <a:r>
              <a:rPr kumimoji="1" lang="ja-JP" altLang="en-US" sz="3200" b="1">
                <a:highlight>
                  <a:srgbClr val="FFFF00"/>
                </a:highlight>
                <a:latin typeface="Times" pitchFamily="2" charset="0"/>
              </a:rPr>
              <a:t>自動詞文</a:t>
            </a:r>
            <a:r>
              <a:rPr kumimoji="1" lang="ja-JP" altLang="en-US" sz="3200" b="1">
                <a:latin typeface="Times" pitchFamily="2" charset="0"/>
              </a:rPr>
              <a:t>の分類</a:t>
            </a:r>
            <a:r>
              <a:rPr kumimoji="1" lang="en-US" altLang="ja-JP" sz="3200" dirty="0">
                <a:latin typeface="Times" pitchFamily="2" charset="0"/>
              </a:rPr>
              <a:t>]</a:t>
            </a:r>
          </a:p>
          <a:p>
            <a:pPr marL="0" indent="0">
              <a:buNone/>
            </a:pPr>
            <a:endParaRPr lang="en-US" altLang="ja-JP" sz="2000" dirty="0">
              <a:latin typeface="Times" pitchFamily="2" charset="0"/>
            </a:endParaRPr>
          </a:p>
          <a:p>
            <a:pPr marL="0" indent="0">
              <a:buNone/>
            </a:pPr>
            <a:r>
              <a:rPr lang="ja-JP" altLang="en-US" sz="2000" u="sng">
                <a:latin typeface="Times" pitchFamily="2" charset="0"/>
              </a:rPr>
              <a:t>「叙述的</a:t>
            </a:r>
            <a:r>
              <a:rPr lang="en-US" altLang="ja-JP" sz="2000" u="sng" dirty="0">
                <a:latin typeface="Times" pitchFamily="2" charset="0"/>
              </a:rPr>
              <a:t> (declarative)</a:t>
            </a:r>
            <a:r>
              <a:rPr lang="ja-JP" altLang="en-US" sz="2000" u="sng">
                <a:latin typeface="Times" pitchFamily="2" charset="0"/>
              </a:rPr>
              <a:t>」な自動詞文</a:t>
            </a:r>
            <a:r>
              <a:rPr lang="en-US" altLang="ja-JP" sz="2000" u="sng" dirty="0">
                <a:latin typeface="Times" pitchFamily="2" charset="0"/>
              </a:rPr>
              <a:t> </a:t>
            </a:r>
            <a:r>
              <a:rPr lang="en-US" altLang="ja-JP" sz="2000" dirty="0">
                <a:latin typeface="Times" pitchFamily="2" charset="0"/>
              </a:rPr>
              <a:t>= </a:t>
            </a:r>
            <a:r>
              <a:rPr lang="ja-JP" altLang="en-US" sz="2000">
                <a:highlight>
                  <a:srgbClr val="00FFFF"/>
                </a:highlight>
                <a:latin typeface="Times" pitchFamily="2" charset="0"/>
              </a:rPr>
              <a:t>主語名詞句以外</a:t>
            </a:r>
            <a:r>
              <a:rPr lang="ja-JP" altLang="en-US" sz="2000">
                <a:latin typeface="Times" pitchFamily="2" charset="0"/>
              </a:rPr>
              <a:t>が</a:t>
            </a:r>
            <a:r>
              <a:rPr lang="en-US" altLang="ja-JP" sz="2000" dirty="0">
                <a:latin typeface="Times" pitchFamily="2" charset="0"/>
              </a:rPr>
              <a:t>Rheme</a:t>
            </a:r>
            <a:r>
              <a:rPr lang="ja-JP" altLang="en-US" sz="2000">
                <a:latin typeface="Times" pitchFamily="2" charset="0"/>
              </a:rPr>
              <a:t> </a:t>
            </a:r>
            <a:r>
              <a:rPr lang="en-US" altLang="ja-JP" sz="2000" dirty="0">
                <a:latin typeface="Times" pitchFamily="2" charset="0"/>
              </a:rPr>
              <a:t>(</a:t>
            </a:r>
            <a:r>
              <a:rPr lang="ja-JP" altLang="en-US" sz="2000">
                <a:latin typeface="Times" pitchFamily="2" charset="0"/>
              </a:rPr>
              <a:t>主張／否定のスコープ</a:t>
            </a:r>
            <a:r>
              <a:rPr lang="en-US" altLang="ja-JP" sz="2000" dirty="0">
                <a:latin typeface="Times" pitchFamily="2" charset="0"/>
              </a:rPr>
              <a:t>)</a:t>
            </a:r>
          </a:p>
          <a:p>
            <a:pPr marL="0" indent="0">
              <a:buNone/>
            </a:pPr>
            <a:endParaRPr lang="en-US" altLang="ja-JP" sz="2000" dirty="0">
              <a:latin typeface="Times" pitchFamily="2" charset="0"/>
            </a:endParaRPr>
          </a:p>
          <a:p>
            <a:pPr marL="0" indent="0">
              <a:buNone/>
            </a:pPr>
            <a:r>
              <a:rPr lang="en-US" altLang="ja-JP" sz="2000" dirty="0">
                <a:latin typeface="Times" pitchFamily="2" charset="0"/>
              </a:rPr>
              <a:t>(1)		</a:t>
            </a:r>
            <a:r>
              <a:rPr lang="en-US" altLang="ja-JP" sz="2000" b="1" i="1" dirty="0" err="1">
                <a:effectLst/>
                <a:latin typeface="Times" pitchFamily="2" charset="0"/>
              </a:rPr>
              <a:t>Otv’ét</a:t>
            </a:r>
            <a:r>
              <a:rPr lang="en-US" altLang="ja-JP" sz="2000" b="1" i="1" dirty="0">
                <a:effectLst/>
                <a:latin typeface="Times" pitchFamily="2" charset="0"/>
              </a:rPr>
              <a:t>				</a:t>
            </a:r>
            <a:r>
              <a:rPr lang="en-US" altLang="ja-JP" sz="2000" i="1" dirty="0">
                <a:effectLst/>
                <a:latin typeface="Times" pitchFamily="2" charset="0"/>
              </a:rPr>
              <a:t>iz</a:t>
            </a:r>
            <a:r>
              <a:rPr lang="en-US" altLang="ja-JP" sz="2000" i="1" dirty="0">
                <a:latin typeface="Times" pitchFamily="2" charset="0"/>
              </a:rPr>
              <a:t>		</a:t>
            </a:r>
            <a:r>
              <a:rPr lang="en-US" altLang="ja-JP" sz="2000" i="1" dirty="0">
                <a:effectLst/>
                <a:latin typeface="Times" pitchFamily="2" charset="0"/>
              </a:rPr>
              <a:t>pólk-a	</a:t>
            </a:r>
            <a:r>
              <a:rPr lang="en-US" altLang="ja-JP" sz="2000" dirty="0">
                <a:effectLst/>
                <a:latin typeface="Times" pitchFamily="2" charset="0"/>
              </a:rPr>
              <a:t>			</a:t>
            </a:r>
            <a:r>
              <a:rPr lang="en-US" altLang="ja-JP" sz="2000" i="1" dirty="0">
                <a:highlight>
                  <a:srgbClr val="00FFFF"/>
                </a:highlight>
                <a:latin typeface="Times" pitchFamily="2" charset="0"/>
              </a:rPr>
              <a:t>pr’iš-él</a:t>
            </a:r>
            <a:r>
              <a:rPr lang="en-US" altLang="ja-JP" sz="2000" i="1" dirty="0">
                <a:latin typeface="Times" pitchFamily="2" charset="0"/>
              </a:rPr>
              <a:t>						</a:t>
            </a:r>
            <a:r>
              <a:rPr lang="en-US" altLang="ja-JP" sz="2000" dirty="0">
                <a:latin typeface="Times" pitchFamily="2" charset="0"/>
              </a:rPr>
              <a:t>(Babby 1980: 71)</a:t>
            </a:r>
            <a:endParaRPr lang="en-US" altLang="ja-JP" sz="2000" dirty="0">
              <a:effectLst/>
              <a:latin typeface="Times" pitchFamily="2" charset="0"/>
            </a:endParaRPr>
          </a:p>
          <a:p>
            <a:pPr marL="0" indent="0">
              <a:buNone/>
            </a:pPr>
            <a:r>
              <a:rPr lang="en-US" altLang="ja-JP" sz="2000" dirty="0">
                <a:latin typeface="Times" pitchFamily="2" charset="0"/>
              </a:rPr>
              <a:t>		answer-</a:t>
            </a:r>
            <a:r>
              <a:rPr lang="en-US" altLang="ja-JP" sz="2000" cap="small" dirty="0">
                <a:latin typeface="Times" pitchFamily="2" charset="0"/>
              </a:rPr>
              <a:t>m.sg.</a:t>
            </a:r>
            <a:r>
              <a:rPr lang="en-US" altLang="ja-JP" sz="2000" b="1" cap="small" dirty="0">
                <a:latin typeface="Times" pitchFamily="2" charset="0"/>
              </a:rPr>
              <a:t>nom</a:t>
            </a:r>
            <a:r>
              <a:rPr lang="en-US" altLang="ja-JP" sz="2000" dirty="0">
                <a:latin typeface="Times" pitchFamily="2" charset="0"/>
              </a:rPr>
              <a:t>	from	regiment-</a:t>
            </a:r>
            <a:r>
              <a:rPr lang="en-US" altLang="ja-JP" sz="2000" cap="small" dirty="0">
                <a:latin typeface="Times" pitchFamily="2" charset="0"/>
              </a:rPr>
              <a:t>m.sg.gen</a:t>
            </a:r>
            <a:r>
              <a:rPr lang="en-US" altLang="ja-JP" sz="2000" dirty="0">
                <a:latin typeface="Times" pitchFamily="2" charset="0"/>
              </a:rPr>
              <a:t>	arrive-3.</a:t>
            </a:r>
            <a:r>
              <a:rPr lang="en-US" altLang="ja-JP" sz="2000" cap="small" dirty="0">
                <a:latin typeface="Times" pitchFamily="2" charset="0"/>
              </a:rPr>
              <a:t>sg.n.past.</a:t>
            </a:r>
          </a:p>
          <a:p>
            <a:pPr marL="0" indent="0">
              <a:buNone/>
            </a:pPr>
            <a:r>
              <a:rPr lang="en-US" altLang="ja-JP" sz="2000" cap="small" dirty="0">
                <a:latin typeface="Times" pitchFamily="2" charset="0"/>
              </a:rPr>
              <a:t>		</a:t>
            </a:r>
            <a:r>
              <a:rPr lang="ja-JP" altLang="en-US" sz="2000" cap="small">
                <a:latin typeface="Times" pitchFamily="2" charset="0"/>
              </a:rPr>
              <a:t>「連隊からの</a:t>
            </a:r>
            <a:r>
              <a:rPr lang="en-US" altLang="ja-JP" sz="2000" cap="small" dirty="0">
                <a:latin typeface="Times" pitchFamily="2" charset="0"/>
              </a:rPr>
              <a:t>(</a:t>
            </a:r>
            <a:r>
              <a:rPr lang="ja-JP" altLang="en-US" sz="2000" cap="small">
                <a:latin typeface="Times" pitchFamily="2" charset="0"/>
              </a:rPr>
              <a:t>その</a:t>
            </a:r>
            <a:r>
              <a:rPr lang="en-US" altLang="ja-JP" sz="2000" cap="small" dirty="0">
                <a:latin typeface="Times" pitchFamily="2" charset="0"/>
              </a:rPr>
              <a:t>)</a:t>
            </a:r>
            <a:r>
              <a:rPr lang="ja-JP" altLang="en-US" sz="2000" cap="small">
                <a:latin typeface="Times" pitchFamily="2" charset="0"/>
              </a:rPr>
              <a:t>返答は到着している」</a:t>
            </a:r>
            <a:endParaRPr kumimoji="1" lang="en-US" altLang="ja-JP" sz="2000" cap="small" dirty="0">
              <a:latin typeface="Times" pitchFamily="2" charset="0"/>
            </a:endParaRPr>
          </a:p>
          <a:p>
            <a:pPr marL="0" indent="0">
              <a:buNone/>
            </a:pPr>
            <a:r>
              <a:rPr kumimoji="1" lang="ja-JP" altLang="en-US" sz="2000" cap="small">
                <a:latin typeface="Times" pitchFamily="2" charset="0"/>
              </a:rPr>
              <a:t>↓否定する</a:t>
            </a:r>
            <a:endParaRPr kumimoji="1" lang="en-US" altLang="ja-JP" sz="2000" cap="small" dirty="0">
              <a:latin typeface="Times" pitchFamily="2" charset="0"/>
            </a:endParaRPr>
          </a:p>
          <a:p>
            <a:r>
              <a:rPr kumimoji="1" lang="en-US" altLang="ja-JP" sz="2000" dirty="0">
                <a:latin typeface="Times" pitchFamily="2" charset="0"/>
              </a:rPr>
              <a:t>(3)a</a:t>
            </a:r>
            <a:r>
              <a:rPr kumimoji="1" lang="en-US" altLang="ja-JP" sz="2000" cap="small" dirty="0">
                <a:latin typeface="Times" pitchFamily="2" charset="0"/>
              </a:rPr>
              <a:t>.</a:t>
            </a:r>
            <a:r>
              <a:rPr lang="en-US" altLang="ja-JP" sz="2000" b="1" i="1" dirty="0">
                <a:latin typeface="Times" pitchFamily="2" charset="0"/>
              </a:rPr>
              <a:t> 	</a:t>
            </a:r>
            <a:r>
              <a:rPr lang="en-US" altLang="ja-JP" sz="2000" b="1" i="1" dirty="0" err="1">
                <a:effectLst/>
                <a:latin typeface="Times" pitchFamily="2" charset="0"/>
              </a:rPr>
              <a:t>Otv’ét</a:t>
            </a:r>
            <a:r>
              <a:rPr lang="en-US" altLang="ja-JP" sz="2000" b="1" i="1" dirty="0">
                <a:effectLst/>
                <a:latin typeface="Times" pitchFamily="2" charset="0"/>
              </a:rPr>
              <a:t>			</a:t>
            </a:r>
            <a:r>
              <a:rPr lang="en-US" altLang="ja-JP" sz="2000" i="1" dirty="0">
                <a:effectLst/>
                <a:latin typeface="Times" pitchFamily="2" charset="0"/>
              </a:rPr>
              <a:t>	iz</a:t>
            </a:r>
            <a:r>
              <a:rPr lang="en-US" altLang="ja-JP" sz="2000" i="1" dirty="0">
                <a:latin typeface="Times" pitchFamily="2" charset="0"/>
              </a:rPr>
              <a:t>		</a:t>
            </a:r>
            <a:r>
              <a:rPr lang="en-US" altLang="ja-JP" sz="2000" i="1" dirty="0">
                <a:effectLst/>
                <a:latin typeface="Times" pitchFamily="2" charset="0"/>
              </a:rPr>
              <a:t>pólk-a				</a:t>
            </a:r>
            <a:r>
              <a:rPr lang="en-US" altLang="ja-JP" sz="2000" b="1" i="1" dirty="0" err="1">
                <a:effectLst/>
                <a:highlight>
                  <a:srgbClr val="00FFFF"/>
                </a:highlight>
                <a:latin typeface="Times" pitchFamily="2" charset="0"/>
              </a:rPr>
              <a:t>n’e</a:t>
            </a:r>
            <a:r>
              <a:rPr lang="en-US" altLang="ja-JP" sz="2000" i="1" dirty="0">
                <a:effectLst/>
                <a:highlight>
                  <a:srgbClr val="00FFFF"/>
                </a:highlight>
                <a:latin typeface="Times" pitchFamily="2" charset="0"/>
              </a:rPr>
              <a:t>		</a:t>
            </a:r>
            <a:r>
              <a:rPr lang="en-US" altLang="ja-JP" sz="2000" i="1" dirty="0">
                <a:highlight>
                  <a:srgbClr val="00FFFF"/>
                </a:highlight>
                <a:latin typeface="Times" pitchFamily="2" charset="0"/>
              </a:rPr>
              <a:t>pr’iš-él</a:t>
            </a:r>
            <a:r>
              <a:rPr lang="en-US" altLang="ja-JP" sz="2000" i="1" dirty="0">
                <a:latin typeface="Times" pitchFamily="2" charset="0"/>
              </a:rPr>
              <a:t>				</a:t>
            </a:r>
            <a:r>
              <a:rPr lang="en-US" altLang="ja-JP" sz="2000" dirty="0">
                <a:latin typeface="Times" pitchFamily="2" charset="0"/>
              </a:rPr>
              <a:t>(loc. cit.)</a:t>
            </a:r>
            <a:endParaRPr lang="en-US" altLang="ja-JP" sz="2000" b="1" dirty="0">
              <a:latin typeface="Times" pitchFamily="2" charset="0"/>
            </a:endParaRPr>
          </a:p>
          <a:p>
            <a:pPr marL="0" indent="0">
              <a:buNone/>
            </a:pPr>
            <a:r>
              <a:rPr kumimoji="1" lang="en-US" altLang="ja-JP" sz="2000" cap="small" dirty="0">
                <a:latin typeface="Times" pitchFamily="2" charset="0"/>
              </a:rPr>
              <a:t>	</a:t>
            </a:r>
            <a:r>
              <a:rPr lang="en-US" altLang="ja-JP" sz="2000" dirty="0">
                <a:latin typeface="Times" pitchFamily="2" charset="0"/>
              </a:rPr>
              <a:t> 	answer-</a:t>
            </a:r>
            <a:r>
              <a:rPr lang="en-US" altLang="ja-JP" sz="2000" cap="small" dirty="0">
                <a:latin typeface="Times" pitchFamily="2" charset="0"/>
              </a:rPr>
              <a:t>m.sg.nom	</a:t>
            </a:r>
            <a:r>
              <a:rPr lang="en-US" altLang="ja-JP" sz="2000" dirty="0">
                <a:latin typeface="Times" pitchFamily="2" charset="0"/>
              </a:rPr>
              <a:t>from	regiment-</a:t>
            </a:r>
            <a:r>
              <a:rPr lang="en-US" altLang="ja-JP" sz="2000" cap="small" dirty="0">
                <a:latin typeface="Times" pitchFamily="2" charset="0"/>
              </a:rPr>
              <a:t>m.sg.gen	</a:t>
            </a:r>
            <a:r>
              <a:rPr lang="en-US" altLang="ja-JP" sz="2000" b="1" cap="small" dirty="0">
                <a:latin typeface="Times" pitchFamily="2" charset="0"/>
              </a:rPr>
              <a:t>neg</a:t>
            </a:r>
            <a:r>
              <a:rPr lang="en-US" altLang="ja-JP" sz="2000" cap="small" dirty="0">
                <a:latin typeface="Times" pitchFamily="2" charset="0"/>
              </a:rPr>
              <a:t>		</a:t>
            </a:r>
            <a:r>
              <a:rPr lang="en-US" altLang="ja-JP" sz="2000" dirty="0">
                <a:latin typeface="Times" pitchFamily="2" charset="0"/>
              </a:rPr>
              <a:t>arrive-3.</a:t>
            </a:r>
            <a:r>
              <a:rPr lang="en-US" altLang="ja-JP" sz="2000" cap="small" dirty="0">
                <a:latin typeface="Times" pitchFamily="2" charset="0"/>
              </a:rPr>
              <a:t>sg.m.past</a:t>
            </a:r>
            <a:endParaRPr kumimoji="1" lang="en-US" altLang="ja-JP" sz="2000" b="1" cap="small" dirty="0">
              <a:latin typeface="Times" pitchFamily="2" charset="0"/>
            </a:endParaRPr>
          </a:p>
          <a:p>
            <a:r>
              <a:rPr kumimoji="1" lang="en-US" altLang="ja-JP" sz="2000" b="1" cap="small" dirty="0">
                <a:latin typeface="Times" pitchFamily="2" charset="0"/>
              </a:rPr>
              <a:t>		</a:t>
            </a:r>
            <a:r>
              <a:rPr lang="ja-JP" altLang="en-US" sz="2000">
                <a:latin typeface="Times" pitchFamily="2" charset="0"/>
              </a:rPr>
              <a:t>「連隊からの</a:t>
            </a:r>
            <a:r>
              <a:rPr lang="en-US" altLang="ja-JP" sz="2000" dirty="0">
                <a:latin typeface="Times" pitchFamily="2" charset="0"/>
              </a:rPr>
              <a:t>(</a:t>
            </a:r>
            <a:r>
              <a:rPr lang="ja-JP" altLang="en-US" sz="2000">
                <a:latin typeface="Times" pitchFamily="2" charset="0"/>
              </a:rPr>
              <a:t>その</a:t>
            </a:r>
            <a:r>
              <a:rPr lang="en-US" altLang="ja-JP" sz="2000" dirty="0">
                <a:latin typeface="Times" pitchFamily="2" charset="0"/>
              </a:rPr>
              <a:t>)</a:t>
            </a:r>
            <a:r>
              <a:rPr lang="ja-JP" altLang="en-US" sz="2000">
                <a:latin typeface="Times" pitchFamily="2" charset="0"/>
              </a:rPr>
              <a:t>返答はまだ到着していない」</a:t>
            </a:r>
            <a:endParaRPr kumimoji="1" lang="en-US" altLang="ja-JP" sz="2000" cap="small" dirty="0">
              <a:latin typeface="Times" pitchFamily="2" charset="0"/>
            </a:endParaRPr>
          </a:p>
          <a:p>
            <a:pPr marL="0" indent="0">
              <a:buNone/>
            </a:pPr>
            <a:endParaRPr kumimoji="1" lang="en-US" altLang="ja-JP" sz="2000" cap="small" dirty="0">
              <a:latin typeface="Times" pitchFamily="2" charset="0"/>
            </a:endParaRPr>
          </a:p>
          <a:p>
            <a:pPr marL="0" indent="0">
              <a:buNone/>
            </a:pPr>
            <a:r>
              <a:rPr kumimoji="1" lang="ja-JP" altLang="en-US" sz="2000" u="sng">
                <a:latin typeface="Times" pitchFamily="2" charset="0"/>
              </a:rPr>
              <a:t>「存在に関わる</a:t>
            </a:r>
            <a:r>
              <a:rPr kumimoji="1" lang="en-US" altLang="ja-JP" sz="2000" u="sng" dirty="0">
                <a:latin typeface="Times" pitchFamily="2" charset="0"/>
              </a:rPr>
              <a:t> (existential)</a:t>
            </a:r>
            <a:r>
              <a:rPr kumimoji="1" lang="ja-JP" altLang="en-US" sz="2000" u="sng">
                <a:latin typeface="Times" pitchFamily="2" charset="0"/>
              </a:rPr>
              <a:t>」自動詞文</a:t>
            </a:r>
            <a:r>
              <a:rPr kumimoji="1" lang="ja-JP" altLang="en-US" sz="2000">
                <a:latin typeface="Times" pitchFamily="2" charset="0"/>
              </a:rPr>
              <a:t> </a:t>
            </a:r>
            <a:r>
              <a:rPr kumimoji="1" lang="en-US" altLang="ja-JP" sz="2000" dirty="0">
                <a:latin typeface="Times" pitchFamily="2" charset="0"/>
              </a:rPr>
              <a:t>= </a:t>
            </a:r>
            <a:r>
              <a:rPr kumimoji="1" lang="ja-JP" altLang="en-US" sz="2000">
                <a:highlight>
                  <a:srgbClr val="00FFFF"/>
                </a:highlight>
                <a:latin typeface="Times" pitchFamily="2" charset="0"/>
              </a:rPr>
              <a:t>文全体</a:t>
            </a:r>
            <a:r>
              <a:rPr kumimoji="1" lang="ja-JP" altLang="en-US" sz="2000">
                <a:latin typeface="Times" pitchFamily="2" charset="0"/>
              </a:rPr>
              <a:t>が</a:t>
            </a:r>
            <a:r>
              <a:rPr kumimoji="1" lang="en-US" altLang="ja-JP" sz="2000" dirty="0">
                <a:latin typeface="Times" pitchFamily="2" charset="0"/>
              </a:rPr>
              <a:t>Rheme (</a:t>
            </a:r>
            <a:r>
              <a:rPr kumimoji="1" lang="ja-JP" altLang="en-US" sz="2000">
                <a:latin typeface="Times" pitchFamily="2" charset="0"/>
              </a:rPr>
              <a:t>主張／否定のスコープ</a:t>
            </a:r>
            <a:r>
              <a:rPr kumimoji="1" lang="en-US" altLang="ja-JP" sz="2000" dirty="0">
                <a:latin typeface="Times" pitchFamily="2" charset="0"/>
              </a:rPr>
              <a:t>)</a:t>
            </a:r>
          </a:p>
          <a:p>
            <a:pPr marL="0" indent="0">
              <a:buNone/>
            </a:pPr>
            <a:endParaRPr kumimoji="1" lang="en-US" altLang="ja-JP" sz="2000" dirty="0">
              <a:latin typeface="Times" pitchFamily="2" charset="0"/>
            </a:endParaRPr>
          </a:p>
          <a:p>
            <a:pPr marL="0" indent="0">
              <a:buNone/>
            </a:pPr>
            <a:r>
              <a:rPr kumimoji="1" lang="en-US" altLang="ja-JP" sz="2000" dirty="0">
                <a:latin typeface="Times" pitchFamily="2" charset="0"/>
              </a:rPr>
              <a:t>(5)		</a:t>
            </a:r>
            <a:r>
              <a:rPr kumimoji="1" lang="en-US" altLang="ja-JP" sz="2000" i="1" dirty="0">
                <a:highlight>
                  <a:srgbClr val="00FFFF"/>
                </a:highlight>
                <a:latin typeface="Times" pitchFamily="2" charset="0"/>
              </a:rPr>
              <a:t>P</a:t>
            </a:r>
            <a:r>
              <a:rPr lang="en-US" altLang="ja-JP" sz="2000" i="1" dirty="0">
                <a:highlight>
                  <a:srgbClr val="00FFFF"/>
                </a:highlight>
                <a:latin typeface="Times" pitchFamily="2" charset="0"/>
              </a:rPr>
              <a:t>r’iš-él </a:t>
            </a:r>
            <a:r>
              <a:rPr lang="en-US" altLang="ja-JP" sz="2000" b="1" i="1" dirty="0">
                <a:effectLst/>
                <a:highlight>
                  <a:srgbClr val="00FFFF"/>
                </a:highlight>
                <a:latin typeface="Times" pitchFamily="2" charset="0"/>
              </a:rPr>
              <a:t>			</a:t>
            </a:r>
            <a:r>
              <a:rPr lang="en-US" altLang="ja-JP" sz="2000" i="1" dirty="0">
                <a:effectLst/>
                <a:highlight>
                  <a:srgbClr val="00FFFF"/>
                </a:highlight>
                <a:latin typeface="Times" pitchFamily="2" charset="0"/>
              </a:rPr>
              <a:t>	</a:t>
            </a:r>
            <a:r>
              <a:rPr lang="en-US" altLang="ja-JP" sz="2000" b="1" i="1" dirty="0" err="1">
                <a:highlight>
                  <a:srgbClr val="00FFFF"/>
                </a:highlight>
                <a:latin typeface="Times" pitchFamily="2" charset="0"/>
              </a:rPr>
              <a:t>o</a:t>
            </a:r>
            <a:r>
              <a:rPr lang="en-US" altLang="ja-JP" sz="2000" b="1" i="1" dirty="0" err="1">
                <a:effectLst/>
                <a:highlight>
                  <a:srgbClr val="00FFFF"/>
                </a:highlight>
                <a:latin typeface="Times" pitchFamily="2" charset="0"/>
              </a:rPr>
              <a:t>tv’ét</a:t>
            </a:r>
            <a:r>
              <a:rPr lang="en-US" altLang="ja-JP" sz="2000" i="1" dirty="0">
                <a:highlight>
                  <a:srgbClr val="00FFFF"/>
                </a:highlight>
                <a:latin typeface="Times" pitchFamily="2" charset="0"/>
              </a:rPr>
              <a:t>				</a:t>
            </a:r>
            <a:r>
              <a:rPr lang="en-US" altLang="ja-JP" sz="2000" i="1" dirty="0">
                <a:effectLst/>
                <a:highlight>
                  <a:srgbClr val="00FFFF"/>
                </a:highlight>
                <a:latin typeface="Times" pitchFamily="2" charset="0"/>
              </a:rPr>
              <a:t>iz		pólk-a.</a:t>
            </a:r>
            <a:r>
              <a:rPr lang="en-US" altLang="ja-JP" sz="2000" i="1" dirty="0">
                <a:effectLst/>
                <a:latin typeface="Times" pitchFamily="2" charset="0"/>
              </a:rPr>
              <a:t>						</a:t>
            </a:r>
            <a:r>
              <a:rPr lang="en-US" altLang="ja-JP" sz="2000" dirty="0">
                <a:latin typeface="Times" pitchFamily="2" charset="0"/>
              </a:rPr>
              <a:t>(loc. cit.)</a:t>
            </a:r>
            <a:endParaRPr lang="en-US" altLang="ja-JP" sz="2000" dirty="0">
              <a:effectLst/>
              <a:latin typeface="Times" pitchFamily="2" charset="0"/>
            </a:endParaRPr>
          </a:p>
          <a:p>
            <a:pPr marL="0" indent="0">
              <a:buNone/>
            </a:pPr>
            <a:r>
              <a:rPr lang="en-US" altLang="ja-JP" sz="2000" dirty="0">
                <a:latin typeface="Times" pitchFamily="2" charset="0"/>
              </a:rPr>
              <a:t>		arrive-3.</a:t>
            </a:r>
            <a:r>
              <a:rPr lang="en-US" altLang="ja-JP" sz="2000" cap="small" dirty="0">
                <a:latin typeface="Times" pitchFamily="2" charset="0"/>
              </a:rPr>
              <a:t>sg.m.past 	</a:t>
            </a:r>
            <a:r>
              <a:rPr lang="en-US" altLang="ja-JP" sz="2000" dirty="0">
                <a:latin typeface="Times" pitchFamily="2" charset="0"/>
              </a:rPr>
              <a:t>answer-</a:t>
            </a:r>
            <a:r>
              <a:rPr lang="en-US" altLang="ja-JP" sz="2000" cap="small" dirty="0">
                <a:latin typeface="Times" pitchFamily="2" charset="0"/>
              </a:rPr>
              <a:t>m.sg.nom	</a:t>
            </a:r>
            <a:r>
              <a:rPr lang="en-US" altLang="ja-JP" sz="2000" dirty="0">
                <a:latin typeface="Times" pitchFamily="2" charset="0"/>
              </a:rPr>
              <a:t>from	regiment-</a:t>
            </a:r>
            <a:r>
              <a:rPr lang="en-US" altLang="ja-JP" sz="2000" cap="small" dirty="0">
                <a:latin typeface="Times" pitchFamily="2" charset="0"/>
              </a:rPr>
              <a:t>m.sg.gen	</a:t>
            </a:r>
          </a:p>
          <a:p>
            <a:pPr marL="0" indent="0">
              <a:buNone/>
            </a:pPr>
            <a:r>
              <a:rPr lang="en-US" altLang="ja-JP" sz="2000" dirty="0">
                <a:latin typeface="Times" pitchFamily="2" charset="0"/>
              </a:rPr>
              <a:t>		</a:t>
            </a:r>
            <a:r>
              <a:rPr lang="ja-JP" altLang="en-US" sz="2000">
                <a:latin typeface="Times" pitchFamily="2" charset="0"/>
              </a:rPr>
              <a:t>「連隊から</a:t>
            </a:r>
            <a:r>
              <a:rPr lang="en-US" altLang="ja-JP" sz="2000" dirty="0">
                <a:latin typeface="Times" pitchFamily="2" charset="0"/>
              </a:rPr>
              <a:t>(</a:t>
            </a:r>
            <a:r>
              <a:rPr lang="ja-JP" altLang="en-US" sz="2000">
                <a:latin typeface="Times" pitchFamily="2" charset="0"/>
              </a:rPr>
              <a:t>なんらかの</a:t>
            </a:r>
            <a:r>
              <a:rPr lang="en-US" altLang="ja-JP" sz="2000" dirty="0">
                <a:latin typeface="Times" pitchFamily="2" charset="0"/>
              </a:rPr>
              <a:t>)</a:t>
            </a:r>
            <a:r>
              <a:rPr lang="ja-JP" altLang="en-US" sz="2000">
                <a:latin typeface="Times" pitchFamily="2" charset="0"/>
              </a:rPr>
              <a:t>返答があった」</a:t>
            </a:r>
            <a:endParaRPr lang="en-US" altLang="ja-JP" sz="2000" dirty="0">
              <a:latin typeface="Times" pitchFamily="2" charset="0"/>
            </a:endParaRPr>
          </a:p>
          <a:p>
            <a:pPr marL="0" indent="0">
              <a:buNone/>
            </a:pPr>
            <a:r>
              <a:rPr lang="ja-JP" altLang="en-US" sz="2000">
                <a:latin typeface="Times" pitchFamily="2" charset="0"/>
              </a:rPr>
              <a:t>↓否定する</a:t>
            </a:r>
            <a:endParaRPr lang="en-US" altLang="ja-JP" sz="2000" dirty="0">
              <a:latin typeface="Times" pitchFamily="2" charset="0"/>
            </a:endParaRPr>
          </a:p>
          <a:p>
            <a:pPr marL="0" indent="0">
              <a:buNone/>
            </a:pPr>
            <a:r>
              <a:rPr lang="en-US" altLang="ja-JP" sz="2000" dirty="0">
                <a:latin typeface="Times" pitchFamily="2" charset="0"/>
              </a:rPr>
              <a:t>(3)b.</a:t>
            </a:r>
            <a:r>
              <a:rPr lang="en-US" altLang="ja-JP" sz="2000" b="1" dirty="0">
                <a:effectLst/>
                <a:latin typeface="Times" pitchFamily="2" charset="0"/>
              </a:rPr>
              <a:t> 	</a:t>
            </a:r>
            <a:r>
              <a:rPr lang="en-US" altLang="ja-JP" sz="2000" b="1" i="1" dirty="0">
                <a:effectLst/>
                <a:highlight>
                  <a:srgbClr val="00FF00"/>
                </a:highlight>
                <a:latin typeface="Times" pitchFamily="2" charset="0"/>
              </a:rPr>
              <a:t>Otv’ét-a</a:t>
            </a:r>
            <a:r>
              <a:rPr lang="en-US" altLang="ja-JP" sz="2000" i="1" dirty="0">
                <a:highlight>
                  <a:srgbClr val="00FFFF"/>
                </a:highlight>
                <a:latin typeface="Times" pitchFamily="2" charset="0"/>
              </a:rPr>
              <a:t>				</a:t>
            </a:r>
            <a:r>
              <a:rPr lang="en-US" altLang="ja-JP" sz="2000" i="1" dirty="0">
                <a:effectLst/>
                <a:highlight>
                  <a:srgbClr val="00FFFF"/>
                </a:highlight>
                <a:latin typeface="Times" pitchFamily="2" charset="0"/>
              </a:rPr>
              <a:t>iz</a:t>
            </a:r>
            <a:r>
              <a:rPr lang="en-US" altLang="ja-JP" sz="2000" i="1" dirty="0">
                <a:highlight>
                  <a:srgbClr val="00FFFF"/>
                </a:highlight>
                <a:latin typeface="Times" pitchFamily="2" charset="0"/>
              </a:rPr>
              <a:t>		</a:t>
            </a:r>
            <a:r>
              <a:rPr lang="en-US" altLang="ja-JP" sz="2000" i="1" dirty="0">
                <a:effectLst/>
                <a:highlight>
                  <a:srgbClr val="00FFFF"/>
                </a:highlight>
                <a:latin typeface="Times" pitchFamily="2" charset="0"/>
              </a:rPr>
              <a:t>pólk-a </a:t>
            </a:r>
            <a:r>
              <a:rPr lang="en-US" altLang="ja-JP" sz="2000" i="1" dirty="0">
                <a:highlight>
                  <a:srgbClr val="00FFFF"/>
                </a:highlight>
                <a:latin typeface="Times" pitchFamily="2" charset="0"/>
              </a:rPr>
              <a:t>	</a:t>
            </a:r>
            <a:r>
              <a:rPr lang="en-US" altLang="ja-JP" sz="2000" i="1" dirty="0">
                <a:effectLst/>
                <a:highlight>
                  <a:srgbClr val="00FFFF"/>
                </a:highlight>
                <a:latin typeface="Times" pitchFamily="2" charset="0"/>
              </a:rPr>
              <a:t> 			</a:t>
            </a:r>
            <a:r>
              <a:rPr lang="en-US" altLang="ja-JP" sz="2000" b="1" i="1" dirty="0" err="1">
                <a:effectLst/>
                <a:highlight>
                  <a:srgbClr val="00FFFF"/>
                </a:highlight>
                <a:latin typeface="Times" pitchFamily="2" charset="0"/>
              </a:rPr>
              <a:t>n’e</a:t>
            </a:r>
            <a:r>
              <a:rPr lang="en-US" altLang="ja-JP" sz="2000" i="1" dirty="0">
                <a:highlight>
                  <a:srgbClr val="00FFFF"/>
                </a:highlight>
                <a:latin typeface="Times" pitchFamily="2" charset="0"/>
              </a:rPr>
              <a:t>		pr’iš-ló</a:t>
            </a:r>
            <a:r>
              <a:rPr lang="en-US" altLang="ja-JP" sz="2000" dirty="0">
                <a:highlight>
                  <a:srgbClr val="00FFFF"/>
                </a:highlight>
                <a:latin typeface="Times" pitchFamily="2" charset="0"/>
              </a:rPr>
              <a:t>.</a:t>
            </a:r>
            <a:r>
              <a:rPr lang="en-US" altLang="ja-JP" sz="2000" dirty="0">
                <a:latin typeface="Times" pitchFamily="2" charset="0"/>
              </a:rPr>
              <a:t>				(loc. cit.)</a:t>
            </a:r>
            <a:br>
              <a:rPr lang="en-US" altLang="ja-JP" sz="2000" dirty="0">
                <a:latin typeface="Times" pitchFamily="2" charset="0"/>
              </a:rPr>
            </a:br>
            <a:r>
              <a:rPr lang="en-US" altLang="ja-JP" sz="2000" dirty="0">
                <a:latin typeface="Times" pitchFamily="2" charset="0"/>
              </a:rPr>
              <a:t>	 	answer-</a:t>
            </a:r>
            <a:r>
              <a:rPr lang="en-US" altLang="ja-JP" sz="2000" cap="small" dirty="0">
                <a:latin typeface="Times" pitchFamily="2" charset="0"/>
              </a:rPr>
              <a:t>m.sg.</a:t>
            </a:r>
            <a:r>
              <a:rPr lang="en-US" altLang="ja-JP" sz="2000" b="1" cap="small" dirty="0">
                <a:highlight>
                  <a:srgbClr val="00FF00"/>
                </a:highlight>
                <a:latin typeface="Times" pitchFamily="2" charset="0"/>
              </a:rPr>
              <a:t>gen</a:t>
            </a:r>
            <a:r>
              <a:rPr lang="en-US" altLang="ja-JP" sz="2000" dirty="0">
                <a:latin typeface="Times" pitchFamily="2" charset="0"/>
              </a:rPr>
              <a:t>	 	from	regiment-</a:t>
            </a:r>
            <a:r>
              <a:rPr lang="en-US" altLang="ja-JP" sz="2000" cap="small" dirty="0">
                <a:latin typeface="Times" pitchFamily="2" charset="0"/>
              </a:rPr>
              <a:t>m.sg.gen	</a:t>
            </a:r>
            <a:r>
              <a:rPr lang="en-US" altLang="ja-JP" sz="2000" b="1" cap="small" dirty="0">
                <a:latin typeface="Times" pitchFamily="2" charset="0"/>
              </a:rPr>
              <a:t>neg</a:t>
            </a:r>
            <a:r>
              <a:rPr lang="en-US" altLang="ja-JP" sz="2000" dirty="0">
                <a:latin typeface="Times" pitchFamily="2" charset="0"/>
              </a:rPr>
              <a:t>		arrive-3.</a:t>
            </a:r>
            <a:r>
              <a:rPr lang="en-US" altLang="ja-JP" sz="2000" cap="small" dirty="0">
                <a:latin typeface="Times" pitchFamily="2" charset="0"/>
              </a:rPr>
              <a:t>sg.n.past</a:t>
            </a:r>
            <a:endParaRPr lang="en-US" altLang="ja-JP" sz="2000" dirty="0">
              <a:latin typeface="Times" pitchFamily="2" charset="0"/>
            </a:endParaRPr>
          </a:p>
          <a:p>
            <a:pPr marL="0" indent="0">
              <a:buNone/>
            </a:pPr>
            <a:r>
              <a:rPr lang="en-US" altLang="ja-JP" sz="2000" dirty="0">
                <a:latin typeface="Times" pitchFamily="2" charset="0"/>
              </a:rPr>
              <a:t>		</a:t>
            </a:r>
            <a:r>
              <a:rPr lang="ja-JP" altLang="en-US" sz="2000">
                <a:latin typeface="Times" pitchFamily="2" charset="0"/>
              </a:rPr>
              <a:t>「連隊からは何の返答もなかった」</a:t>
            </a:r>
            <a:endParaRPr lang="en-US" altLang="ja-JP" sz="2000" dirty="0">
              <a:latin typeface="Times" pitchFamily="2" charset="0"/>
            </a:endParaRPr>
          </a:p>
        </p:txBody>
      </p:sp>
    </p:spTree>
    <p:extLst>
      <p:ext uri="{BB962C8B-B14F-4D97-AF65-F5344CB8AC3E}">
        <p14:creationId xmlns:p14="http://schemas.microsoft.com/office/powerpoint/2010/main" val="558245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1000"/>
                                        <p:tgtEl>
                                          <p:spTgt spid="2">
                                            <p:txEl>
                                              <p:pRg st="4" end="4"/>
                                            </p:txEl>
                                          </p:spTgt>
                                        </p:tgtEl>
                                      </p:cBhvr>
                                    </p:animEffect>
                                    <p:anim calcmode="lin" valueType="num">
                                      <p:cBhvr>
                                        <p:cTn id="1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1000"/>
                                        <p:tgtEl>
                                          <p:spTgt spid="2">
                                            <p:txEl>
                                              <p:pRg st="5" end="5"/>
                                            </p:txEl>
                                          </p:spTgt>
                                        </p:tgtEl>
                                      </p:cBhvr>
                                    </p:animEffect>
                                    <p:anim calcmode="lin" valueType="num">
                                      <p:cBhvr>
                                        <p:cTn id="1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1000"/>
                                        <p:tgtEl>
                                          <p:spTgt spid="2">
                                            <p:txEl>
                                              <p:pRg st="6" end="6"/>
                                            </p:txEl>
                                          </p:spTgt>
                                        </p:tgtEl>
                                      </p:cBhvr>
                                    </p:animEffect>
                                    <p:anim calcmode="lin" valueType="num">
                                      <p:cBhvr>
                                        <p:cTn id="2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Effect transition="in" filter="fade">
                                      <p:cBhvr>
                                        <p:cTn id="29" dur="1000"/>
                                        <p:tgtEl>
                                          <p:spTgt spid="2">
                                            <p:txEl>
                                              <p:pRg st="7" end="7"/>
                                            </p:txEl>
                                          </p:spTgt>
                                        </p:tgtEl>
                                      </p:cBhvr>
                                    </p:animEffect>
                                    <p:anim calcmode="lin" valueType="num">
                                      <p:cBhvr>
                                        <p:cTn id="30"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2">
                                            <p:txEl>
                                              <p:pRg st="8" end="8"/>
                                            </p:txEl>
                                          </p:spTgt>
                                        </p:tgtEl>
                                        <p:attrNameLst>
                                          <p:attrName>style.visibility</p:attrName>
                                        </p:attrNameLst>
                                      </p:cBhvr>
                                      <p:to>
                                        <p:strVal val="visible"/>
                                      </p:to>
                                    </p:set>
                                    <p:animEffect transition="in" filter="fade">
                                      <p:cBhvr>
                                        <p:cTn id="36" dur="1000"/>
                                        <p:tgtEl>
                                          <p:spTgt spid="2">
                                            <p:txEl>
                                              <p:pRg st="8" end="8"/>
                                            </p:txEl>
                                          </p:spTgt>
                                        </p:tgtEl>
                                      </p:cBhvr>
                                    </p:animEffect>
                                    <p:anim calcmode="lin" valueType="num">
                                      <p:cBhvr>
                                        <p:cTn id="37"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8" end="8"/>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animEffect transition="in" filter="fade">
                                      <p:cBhvr>
                                        <p:cTn id="41" dur="1000"/>
                                        <p:tgtEl>
                                          <p:spTgt spid="2">
                                            <p:txEl>
                                              <p:pRg st="9" end="9"/>
                                            </p:txEl>
                                          </p:spTgt>
                                        </p:tgtEl>
                                      </p:cBhvr>
                                    </p:animEffect>
                                    <p:anim calcmode="lin" valueType="num">
                                      <p:cBhvr>
                                        <p:cTn id="42"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9" end="9"/>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2">
                                            <p:txEl>
                                              <p:pRg st="10" end="10"/>
                                            </p:txEl>
                                          </p:spTgt>
                                        </p:tgtEl>
                                        <p:attrNameLst>
                                          <p:attrName>style.visibility</p:attrName>
                                        </p:attrNameLst>
                                      </p:cBhvr>
                                      <p:to>
                                        <p:strVal val="visible"/>
                                      </p:to>
                                    </p:set>
                                    <p:animEffect transition="in" filter="fade">
                                      <p:cBhvr>
                                        <p:cTn id="46" dur="1000"/>
                                        <p:tgtEl>
                                          <p:spTgt spid="2">
                                            <p:txEl>
                                              <p:pRg st="10" end="10"/>
                                            </p:txEl>
                                          </p:spTgt>
                                        </p:tgtEl>
                                      </p:cBhvr>
                                    </p:animEffect>
                                    <p:anim calcmode="lin" valueType="num">
                                      <p:cBhvr>
                                        <p:cTn id="47"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48"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2">
                                            <p:txEl>
                                              <p:pRg st="12" end="12"/>
                                            </p:txEl>
                                          </p:spTgt>
                                        </p:tgtEl>
                                        <p:attrNameLst>
                                          <p:attrName>style.visibility</p:attrName>
                                        </p:attrNameLst>
                                      </p:cBhvr>
                                      <p:to>
                                        <p:strVal val="visible"/>
                                      </p:to>
                                    </p:set>
                                    <p:animEffect transition="in" filter="fade">
                                      <p:cBhvr>
                                        <p:cTn id="53" dur="1000"/>
                                        <p:tgtEl>
                                          <p:spTgt spid="2">
                                            <p:txEl>
                                              <p:pRg st="12" end="12"/>
                                            </p:txEl>
                                          </p:spTgt>
                                        </p:tgtEl>
                                      </p:cBhvr>
                                    </p:animEffect>
                                    <p:anim calcmode="lin" valueType="num">
                                      <p:cBhvr>
                                        <p:cTn id="54"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55" dur="1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2">
                                            <p:txEl>
                                              <p:pRg st="14" end="14"/>
                                            </p:txEl>
                                          </p:spTgt>
                                        </p:tgtEl>
                                        <p:attrNameLst>
                                          <p:attrName>style.visibility</p:attrName>
                                        </p:attrNameLst>
                                      </p:cBhvr>
                                      <p:to>
                                        <p:strVal val="visible"/>
                                      </p:to>
                                    </p:set>
                                    <p:animEffect transition="in" filter="fade">
                                      <p:cBhvr>
                                        <p:cTn id="60" dur="1000"/>
                                        <p:tgtEl>
                                          <p:spTgt spid="2">
                                            <p:txEl>
                                              <p:pRg st="14" end="14"/>
                                            </p:txEl>
                                          </p:spTgt>
                                        </p:tgtEl>
                                      </p:cBhvr>
                                    </p:animEffect>
                                    <p:anim calcmode="lin" valueType="num">
                                      <p:cBhvr>
                                        <p:cTn id="61"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62" dur="1000" fill="hold"/>
                                        <p:tgtEl>
                                          <p:spTgt spid="2">
                                            <p:txEl>
                                              <p:pRg st="14" end="14"/>
                                            </p:txEl>
                                          </p:spTgt>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2">
                                            <p:txEl>
                                              <p:pRg st="15" end="15"/>
                                            </p:txEl>
                                          </p:spTgt>
                                        </p:tgtEl>
                                        <p:attrNameLst>
                                          <p:attrName>style.visibility</p:attrName>
                                        </p:attrNameLst>
                                      </p:cBhvr>
                                      <p:to>
                                        <p:strVal val="visible"/>
                                      </p:to>
                                    </p:set>
                                    <p:animEffect transition="in" filter="fade">
                                      <p:cBhvr>
                                        <p:cTn id="65" dur="1000"/>
                                        <p:tgtEl>
                                          <p:spTgt spid="2">
                                            <p:txEl>
                                              <p:pRg st="15" end="15"/>
                                            </p:txEl>
                                          </p:spTgt>
                                        </p:tgtEl>
                                      </p:cBhvr>
                                    </p:animEffect>
                                    <p:anim calcmode="lin" valueType="num">
                                      <p:cBhvr>
                                        <p:cTn id="66" dur="1000" fill="hold"/>
                                        <p:tgtEl>
                                          <p:spTgt spid="2">
                                            <p:txEl>
                                              <p:pRg st="15" end="15"/>
                                            </p:txEl>
                                          </p:spTgt>
                                        </p:tgtEl>
                                        <p:attrNameLst>
                                          <p:attrName>ppt_x</p:attrName>
                                        </p:attrNameLst>
                                      </p:cBhvr>
                                      <p:tavLst>
                                        <p:tav tm="0">
                                          <p:val>
                                            <p:strVal val="#ppt_x"/>
                                          </p:val>
                                        </p:tav>
                                        <p:tav tm="100000">
                                          <p:val>
                                            <p:strVal val="#ppt_x"/>
                                          </p:val>
                                        </p:tav>
                                      </p:tavLst>
                                    </p:anim>
                                    <p:anim calcmode="lin" valueType="num">
                                      <p:cBhvr>
                                        <p:cTn id="67" dur="1000" fill="hold"/>
                                        <p:tgtEl>
                                          <p:spTgt spid="2">
                                            <p:txEl>
                                              <p:pRg st="15" end="15"/>
                                            </p:txEl>
                                          </p:spTgt>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2">
                                            <p:txEl>
                                              <p:pRg st="16" end="16"/>
                                            </p:txEl>
                                          </p:spTgt>
                                        </p:tgtEl>
                                        <p:attrNameLst>
                                          <p:attrName>style.visibility</p:attrName>
                                        </p:attrNameLst>
                                      </p:cBhvr>
                                      <p:to>
                                        <p:strVal val="visible"/>
                                      </p:to>
                                    </p:set>
                                    <p:animEffect transition="in" filter="fade">
                                      <p:cBhvr>
                                        <p:cTn id="70" dur="1000"/>
                                        <p:tgtEl>
                                          <p:spTgt spid="2">
                                            <p:txEl>
                                              <p:pRg st="16" end="16"/>
                                            </p:txEl>
                                          </p:spTgt>
                                        </p:tgtEl>
                                      </p:cBhvr>
                                    </p:animEffect>
                                    <p:anim calcmode="lin" valueType="num">
                                      <p:cBhvr>
                                        <p:cTn id="71" dur="1000" fill="hold"/>
                                        <p:tgtEl>
                                          <p:spTgt spid="2">
                                            <p:txEl>
                                              <p:pRg st="16" end="16"/>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2">
                                            <p:txEl>
                                              <p:pRg st="17" end="17"/>
                                            </p:txEl>
                                          </p:spTgt>
                                        </p:tgtEl>
                                        <p:attrNameLst>
                                          <p:attrName>style.visibility</p:attrName>
                                        </p:attrNameLst>
                                      </p:cBhvr>
                                      <p:to>
                                        <p:strVal val="visible"/>
                                      </p:to>
                                    </p:set>
                                    <p:animEffect transition="in" filter="fade">
                                      <p:cBhvr>
                                        <p:cTn id="77" dur="1000"/>
                                        <p:tgtEl>
                                          <p:spTgt spid="2">
                                            <p:txEl>
                                              <p:pRg st="17" end="17"/>
                                            </p:txEl>
                                          </p:spTgt>
                                        </p:tgtEl>
                                      </p:cBhvr>
                                    </p:animEffect>
                                    <p:anim calcmode="lin" valueType="num">
                                      <p:cBhvr>
                                        <p:cTn id="78" dur="1000" fill="hold"/>
                                        <p:tgtEl>
                                          <p:spTgt spid="2">
                                            <p:txEl>
                                              <p:pRg st="17" end="17"/>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17" end="17"/>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2">
                                            <p:txEl>
                                              <p:pRg st="18" end="18"/>
                                            </p:txEl>
                                          </p:spTgt>
                                        </p:tgtEl>
                                        <p:attrNameLst>
                                          <p:attrName>style.visibility</p:attrName>
                                        </p:attrNameLst>
                                      </p:cBhvr>
                                      <p:to>
                                        <p:strVal val="visible"/>
                                      </p:to>
                                    </p:set>
                                    <p:animEffect transition="in" filter="fade">
                                      <p:cBhvr>
                                        <p:cTn id="84" dur="1000"/>
                                        <p:tgtEl>
                                          <p:spTgt spid="2">
                                            <p:txEl>
                                              <p:pRg st="18" end="18"/>
                                            </p:txEl>
                                          </p:spTgt>
                                        </p:tgtEl>
                                      </p:cBhvr>
                                    </p:animEffect>
                                    <p:anim calcmode="lin" valueType="num">
                                      <p:cBhvr>
                                        <p:cTn id="85" dur="1000" fill="hold"/>
                                        <p:tgtEl>
                                          <p:spTgt spid="2">
                                            <p:txEl>
                                              <p:pRg st="18" end="18"/>
                                            </p:txEl>
                                          </p:spTgt>
                                        </p:tgtEl>
                                        <p:attrNameLst>
                                          <p:attrName>ppt_x</p:attrName>
                                        </p:attrNameLst>
                                      </p:cBhvr>
                                      <p:tavLst>
                                        <p:tav tm="0">
                                          <p:val>
                                            <p:strVal val="#ppt_x"/>
                                          </p:val>
                                        </p:tav>
                                        <p:tav tm="100000">
                                          <p:val>
                                            <p:strVal val="#ppt_x"/>
                                          </p:val>
                                        </p:tav>
                                      </p:tavLst>
                                    </p:anim>
                                    <p:anim calcmode="lin" valueType="num">
                                      <p:cBhvr>
                                        <p:cTn id="86" dur="1000" fill="hold"/>
                                        <p:tgtEl>
                                          <p:spTgt spid="2">
                                            <p:txEl>
                                              <p:pRg st="18" end="18"/>
                                            </p:txEl>
                                          </p:spTgt>
                                        </p:tgtEl>
                                        <p:attrNameLst>
                                          <p:attrName>ppt_y</p:attrName>
                                        </p:attrNameLst>
                                      </p:cBhvr>
                                      <p:tavLst>
                                        <p:tav tm="0">
                                          <p:val>
                                            <p:strVal val="#ppt_y+.1"/>
                                          </p:val>
                                        </p:tav>
                                        <p:tav tm="100000">
                                          <p:val>
                                            <p:strVal val="#ppt_y"/>
                                          </p:val>
                                        </p:tav>
                                      </p:tavLst>
                                    </p:anim>
                                  </p:childTnLst>
                                </p:cTn>
                              </p:par>
                              <p:par>
                                <p:cTn id="87" presetID="42" presetClass="entr" presetSubtype="0" fill="hold" nodeType="withEffect">
                                  <p:stCondLst>
                                    <p:cond delay="0"/>
                                  </p:stCondLst>
                                  <p:childTnLst>
                                    <p:set>
                                      <p:cBhvr>
                                        <p:cTn id="88" dur="1" fill="hold">
                                          <p:stCondLst>
                                            <p:cond delay="0"/>
                                          </p:stCondLst>
                                        </p:cTn>
                                        <p:tgtEl>
                                          <p:spTgt spid="2">
                                            <p:txEl>
                                              <p:pRg st="19" end="19"/>
                                            </p:txEl>
                                          </p:spTgt>
                                        </p:tgtEl>
                                        <p:attrNameLst>
                                          <p:attrName>style.visibility</p:attrName>
                                        </p:attrNameLst>
                                      </p:cBhvr>
                                      <p:to>
                                        <p:strVal val="visible"/>
                                      </p:to>
                                    </p:set>
                                    <p:animEffect transition="in" filter="fade">
                                      <p:cBhvr>
                                        <p:cTn id="89" dur="1000"/>
                                        <p:tgtEl>
                                          <p:spTgt spid="2">
                                            <p:txEl>
                                              <p:pRg st="19" end="19"/>
                                            </p:txEl>
                                          </p:spTgt>
                                        </p:tgtEl>
                                      </p:cBhvr>
                                    </p:animEffect>
                                    <p:anim calcmode="lin" valueType="num">
                                      <p:cBhvr>
                                        <p:cTn id="90" dur="1000" fill="hold"/>
                                        <p:tgtEl>
                                          <p:spTgt spid="2">
                                            <p:txEl>
                                              <p:pRg st="19" end="19"/>
                                            </p:txEl>
                                          </p:spTgt>
                                        </p:tgtEl>
                                        <p:attrNameLst>
                                          <p:attrName>ppt_x</p:attrName>
                                        </p:attrNameLst>
                                      </p:cBhvr>
                                      <p:tavLst>
                                        <p:tav tm="0">
                                          <p:val>
                                            <p:strVal val="#ppt_x"/>
                                          </p:val>
                                        </p:tav>
                                        <p:tav tm="100000">
                                          <p:val>
                                            <p:strVal val="#ppt_x"/>
                                          </p:val>
                                        </p:tav>
                                      </p:tavLst>
                                    </p:anim>
                                    <p:anim calcmode="lin" valueType="num">
                                      <p:cBhvr>
                                        <p:cTn id="91" dur="1000" fill="hold"/>
                                        <p:tgtEl>
                                          <p:spTgt spid="2">
                                            <p:txEl>
                                              <p:pRg st="19" end="1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9D98AB7-3C4B-10AE-F534-D31709DAAB6B}"/>
              </a:ext>
            </a:extLst>
          </p:cNvPr>
          <p:cNvSpPr txBox="1"/>
          <p:nvPr/>
        </p:nvSpPr>
        <p:spPr>
          <a:xfrm>
            <a:off x="130629" y="119743"/>
            <a:ext cx="11952514" cy="6432530"/>
          </a:xfrm>
          <a:prstGeom prst="rect">
            <a:avLst/>
          </a:prstGeom>
          <a:noFill/>
        </p:spPr>
        <p:txBody>
          <a:bodyPr wrap="square" rtlCol="0">
            <a:spAutoFit/>
          </a:bodyPr>
          <a:lstStyle/>
          <a:p>
            <a:r>
              <a:rPr kumimoji="1" lang="en-US" altLang="ja-JP" sz="3200" dirty="0">
                <a:latin typeface="Times" pitchFamily="2" charset="0"/>
              </a:rPr>
              <a:t>[</a:t>
            </a:r>
            <a:r>
              <a:rPr kumimoji="1" lang="en-US" altLang="ja-JP" sz="3200" b="1" dirty="0">
                <a:latin typeface="Times" pitchFamily="2" charset="0"/>
              </a:rPr>
              <a:t>Babby (1980)</a:t>
            </a:r>
            <a:r>
              <a:rPr kumimoji="1" lang="ja-JP" altLang="en-US" sz="3200" b="1">
                <a:latin typeface="Times" pitchFamily="2" charset="0"/>
              </a:rPr>
              <a:t> による「情報構造説」</a:t>
            </a:r>
            <a:r>
              <a:rPr kumimoji="1" lang="en-US" altLang="ja-JP" sz="3200" dirty="0">
                <a:latin typeface="Times" pitchFamily="2" charset="0"/>
              </a:rPr>
              <a:t>]</a:t>
            </a:r>
          </a:p>
          <a:p>
            <a:pPr marL="0" indent="0">
              <a:buNone/>
            </a:pPr>
            <a:endParaRPr lang="en-US" altLang="ja-JP" sz="2000" dirty="0">
              <a:latin typeface="Times" pitchFamily="2" charset="0"/>
            </a:endParaRPr>
          </a:p>
          <a:p>
            <a:pPr marL="342900" indent="-342900">
              <a:buFont typeface="Wingdings" pitchFamily="2" charset="2"/>
              <a:buChar char="ü"/>
            </a:pPr>
            <a:r>
              <a:rPr kumimoji="1" lang="ja-JP" altLang="en-US" sz="2000" u="sng">
                <a:latin typeface="Times" pitchFamily="2" charset="0"/>
              </a:rPr>
              <a:t>自動詞文に関しては存在に関わる自動詞文の否定</a:t>
            </a:r>
            <a:r>
              <a:rPr kumimoji="1" lang="en-US" altLang="ja-JP" sz="2000" u="sng" dirty="0">
                <a:latin typeface="Times" pitchFamily="2" charset="0"/>
              </a:rPr>
              <a:t>(</a:t>
            </a:r>
            <a:r>
              <a:rPr kumimoji="1" lang="en-US" altLang="ja-JP" sz="2000" b="1" u="sng" dirty="0">
                <a:latin typeface="Times" pitchFamily="2" charset="0"/>
              </a:rPr>
              <a:t>NES</a:t>
            </a:r>
            <a:r>
              <a:rPr kumimoji="1" lang="en-US" altLang="ja-JP" sz="2000" u="sng" dirty="0">
                <a:latin typeface="Times" pitchFamily="2" charset="0"/>
              </a:rPr>
              <a:t>)</a:t>
            </a:r>
            <a:r>
              <a:rPr kumimoji="1" lang="ja-JP" altLang="en-US" sz="2000" u="sng">
                <a:latin typeface="Times" pitchFamily="2" charset="0"/>
              </a:rPr>
              <a:t>に</a:t>
            </a:r>
            <a:r>
              <a:rPr kumimoji="1" lang="ja-JP" altLang="en-US" sz="2000" u="sng">
                <a:highlight>
                  <a:srgbClr val="00FFFF"/>
                </a:highlight>
                <a:latin typeface="Times" pitchFamily="2" charset="0"/>
              </a:rPr>
              <a:t>のみ</a:t>
            </a:r>
            <a:r>
              <a:rPr kumimoji="1" lang="ja-JP" altLang="en-US" sz="2000">
                <a:latin typeface="Times" pitchFamily="2" charset="0"/>
              </a:rPr>
              <a:t>否定性格が認可されるとする</a:t>
            </a:r>
            <a:endParaRPr kumimoji="1" lang="en-US" altLang="ja-JP" sz="2000" dirty="0">
              <a:latin typeface="Times" pitchFamily="2" charset="0"/>
            </a:endParaRPr>
          </a:p>
          <a:p>
            <a:pPr marL="342900" indent="-342900">
              <a:buFont typeface="Wingdings" pitchFamily="2" charset="2"/>
              <a:buChar char="ü"/>
            </a:pPr>
            <a:endParaRPr kumimoji="1" lang="en-US" altLang="ja-JP" sz="2000" dirty="0">
              <a:latin typeface="Times" pitchFamily="2" charset="0"/>
            </a:endParaRPr>
          </a:p>
          <a:p>
            <a:r>
              <a:rPr kumimoji="1" lang="en-US" altLang="ja-JP" sz="2000" dirty="0">
                <a:latin typeface="Times" pitchFamily="2" charset="0"/>
              </a:rPr>
              <a:t>(5)		</a:t>
            </a:r>
            <a:r>
              <a:rPr kumimoji="1" lang="en-US" altLang="ja-JP" sz="2000" i="1" dirty="0">
                <a:latin typeface="Times" pitchFamily="2" charset="0"/>
              </a:rPr>
              <a:t>P</a:t>
            </a:r>
            <a:r>
              <a:rPr lang="en-US" altLang="ja-JP" sz="2000" i="1" dirty="0">
                <a:latin typeface="Times" pitchFamily="2" charset="0"/>
              </a:rPr>
              <a:t>r’iš-él </a:t>
            </a:r>
            <a:r>
              <a:rPr lang="en-US" altLang="ja-JP" sz="2000" b="1" i="1" dirty="0">
                <a:effectLst/>
                <a:latin typeface="Times" pitchFamily="2" charset="0"/>
              </a:rPr>
              <a:t>			</a:t>
            </a:r>
            <a:r>
              <a:rPr lang="en-US" altLang="ja-JP" sz="2000" i="1" dirty="0">
                <a:effectLst/>
                <a:latin typeface="Times" pitchFamily="2" charset="0"/>
              </a:rPr>
              <a:t>	</a:t>
            </a:r>
            <a:r>
              <a:rPr lang="en-US" altLang="ja-JP" sz="2000" b="1" i="1" dirty="0" err="1">
                <a:latin typeface="Times" pitchFamily="2" charset="0"/>
              </a:rPr>
              <a:t>o</a:t>
            </a:r>
            <a:r>
              <a:rPr lang="en-US" altLang="ja-JP" sz="2000" b="1" i="1" dirty="0" err="1">
                <a:effectLst/>
                <a:latin typeface="Times" pitchFamily="2" charset="0"/>
              </a:rPr>
              <a:t>tv’ét</a:t>
            </a:r>
            <a:r>
              <a:rPr lang="en-US" altLang="ja-JP" sz="2000" i="1" dirty="0">
                <a:latin typeface="Times" pitchFamily="2" charset="0"/>
              </a:rPr>
              <a:t>				</a:t>
            </a:r>
            <a:r>
              <a:rPr lang="en-US" altLang="ja-JP" sz="2000" i="1" dirty="0">
                <a:effectLst/>
                <a:latin typeface="Times" pitchFamily="2" charset="0"/>
              </a:rPr>
              <a:t>iz		pólk-a.						</a:t>
            </a:r>
            <a:r>
              <a:rPr lang="en-US" altLang="ja-JP" sz="2000" dirty="0">
                <a:latin typeface="Times" pitchFamily="2" charset="0"/>
              </a:rPr>
              <a:t>(Babby 1980: 71)</a:t>
            </a:r>
            <a:endParaRPr lang="en-US" altLang="ja-JP" sz="2000" dirty="0">
              <a:effectLst/>
              <a:latin typeface="Times" pitchFamily="2" charset="0"/>
            </a:endParaRPr>
          </a:p>
          <a:p>
            <a:pPr marL="0" indent="0">
              <a:buNone/>
            </a:pPr>
            <a:r>
              <a:rPr lang="en-US" altLang="ja-JP" sz="2000" dirty="0">
                <a:latin typeface="Times" pitchFamily="2" charset="0"/>
              </a:rPr>
              <a:t>		arrive-3.</a:t>
            </a:r>
            <a:r>
              <a:rPr lang="en-US" altLang="ja-JP" sz="2000" cap="small" dirty="0">
                <a:latin typeface="Times" pitchFamily="2" charset="0"/>
              </a:rPr>
              <a:t>sg.m.past 	</a:t>
            </a:r>
            <a:r>
              <a:rPr lang="en-US" altLang="ja-JP" sz="2000" dirty="0">
                <a:latin typeface="Times" pitchFamily="2" charset="0"/>
              </a:rPr>
              <a:t>answer-</a:t>
            </a:r>
            <a:r>
              <a:rPr lang="en-US" altLang="ja-JP" sz="2000" cap="small" dirty="0">
                <a:latin typeface="Times" pitchFamily="2" charset="0"/>
              </a:rPr>
              <a:t>m.sg.nom	</a:t>
            </a:r>
            <a:r>
              <a:rPr lang="en-US" altLang="ja-JP" sz="2000" dirty="0">
                <a:latin typeface="Times" pitchFamily="2" charset="0"/>
              </a:rPr>
              <a:t>from	regiment-</a:t>
            </a:r>
            <a:r>
              <a:rPr lang="en-US" altLang="ja-JP" sz="2000" cap="small" dirty="0">
                <a:latin typeface="Times" pitchFamily="2" charset="0"/>
              </a:rPr>
              <a:t>m.sg.gen	</a:t>
            </a:r>
          </a:p>
          <a:p>
            <a:pPr marL="0" indent="0">
              <a:buNone/>
            </a:pPr>
            <a:r>
              <a:rPr lang="en-US" altLang="ja-JP" sz="2000" dirty="0">
                <a:latin typeface="Times" pitchFamily="2" charset="0"/>
              </a:rPr>
              <a:t>		</a:t>
            </a:r>
            <a:r>
              <a:rPr lang="ja-JP" altLang="en-US" sz="2000">
                <a:latin typeface="Times" pitchFamily="2" charset="0"/>
              </a:rPr>
              <a:t>「連隊から</a:t>
            </a:r>
            <a:r>
              <a:rPr lang="en-US" altLang="ja-JP" sz="2000" dirty="0">
                <a:latin typeface="Times" pitchFamily="2" charset="0"/>
              </a:rPr>
              <a:t>(</a:t>
            </a:r>
            <a:r>
              <a:rPr lang="ja-JP" altLang="en-US" sz="2000">
                <a:latin typeface="Times" pitchFamily="2" charset="0"/>
              </a:rPr>
              <a:t>なんらかの</a:t>
            </a:r>
            <a:r>
              <a:rPr lang="en-US" altLang="ja-JP" sz="2000" dirty="0">
                <a:latin typeface="Times" pitchFamily="2" charset="0"/>
              </a:rPr>
              <a:t>)</a:t>
            </a:r>
            <a:r>
              <a:rPr lang="ja-JP" altLang="en-US" sz="2000">
                <a:latin typeface="Times" pitchFamily="2" charset="0"/>
              </a:rPr>
              <a:t>返答があった」</a:t>
            </a:r>
            <a:endParaRPr lang="en-US" altLang="ja-JP" sz="2000" dirty="0">
              <a:latin typeface="Times" pitchFamily="2" charset="0"/>
            </a:endParaRPr>
          </a:p>
          <a:p>
            <a:pPr marL="0" indent="0">
              <a:buNone/>
            </a:pPr>
            <a:endParaRPr lang="en-US" altLang="ja-JP" sz="2000" dirty="0">
              <a:latin typeface="Times" pitchFamily="2" charset="0"/>
            </a:endParaRPr>
          </a:p>
          <a:p>
            <a:pPr marL="0" indent="0">
              <a:buNone/>
            </a:pPr>
            <a:r>
              <a:rPr lang="ja-JP" altLang="en-US" sz="2000">
                <a:latin typeface="Times" pitchFamily="2" charset="0"/>
              </a:rPr>
              <a:t>↓これを否定したとき</a:t>
            </a:r>
            <a:r>
              <a:rPr lang="ja-JP" altLang="en-US" sz="2000">
                <a:highlight>
                  <a:srgbClr val="00FFFF"/>
                </a:highlight>
                <a:latin typeface="Times" pitchFamily="2" charset="0"/>
              </a:rPr>
              <a:t>だけ</a:t>
            </a:r>
            <a:endParaRPr lang="en-US" altLang="ja-JP" sz="2000" dirty="0">
              <a:highlight>
                <a:srgbClr val="00FFFF"/>
              </a:highlight>
              <a:latin typeface="Times" pitchFamily="2" charset="0"/>
            </a:endParaRPr>
          </a:p>
          <a:p>
            <a:pPr marL="0" indent="0">
              <a:buNone/>
            </a:pPr>
            <a:endParaRPr lang="en-US" altLang="ja-JP" sz="2000" dirty="0">
              <a:highlight>
                <a:srgbClr val="00FFFF"/>
              </a:highlight>
              <a:latin typeface="Times" pitchFamily="2" charset="0"/>
            </a:endParaRPr>
          </a:p>
          <a:p>
            <a:pPr marL="0" indent="0">
              <a:buNone/>
            </a:pPr>
            <a:r>
              <a:rPr lang="en-US" altLang="ja-JP" sz="2000" dirty="0">
                <a:latin typeface="Times" pitchFamily="2" charset="0"/>
              </a:rPr>
              <a:t>(3)b.</a:t>
            </a:r>
            <a:r>
              <a:rPr lang="en-US" altLang="ja-JP" sz="2000" b="1" dirty="0">
                <a:effectLst/>
                <a:latin typeface="Times" pitchFamily="2" charset="0"/>
              </a:rPr>
              <a:t> 	</a:t>
            </a:r>
            <a:r>
              <a:rPr lang="en-US" altLang="ja-JP" sz="2000" b="1" i="1" dirty="0">
                <a:effectLst/>
                <a:highlight>
                  <a:srgbClr val="00FF00"/>
                </a:highlight>
                <a:latin typeface="Times" pitchFamily="2" charset="0"/>
              </a:rPr>
              <a:t>Otv’ét-a</a:t>
            </a:r>
            <a:r>
              <a:rPr lang="en-US" altLang="ja-JP" sz="2000" i="1" dirty="0">
                <a:latin typeface="Times" pitchFamily="2" charset="0"/>
              </a:rPr>
              <a:t>				</a:t>
            </a:r>
            <a:r>
              <a:rPr lang="en-US" altLang="ja-JP" sz="2000" i="1" dirty="0">
                <a:effectLst/>
                <a:latin typeface="Times" pitchFamily="2" charset="0"/>
              </a:rPr>
              <a:t>iz</a:t>
            </a:r>
            <a:r>
              <a:rPr lang="en-US" altLang="ja-JP" sz="2000" i="1" dirty="0">
                <a:latin typeface="Times" pitchFamily="2" charset="0"/>
              </a:rPr>
              <a:t>		</a:t>
            </a:r>
            <a:r>
              <a:rPr lang="en-US" altLang="ja-JP" sz="2000" i="1" dirty="0">
                <a:effectLst/>
                <a:latin typeface="Times" pitchFamily="2" charset="0"/>
              </a:rPr>
              <a:t>pólk-a </a:t>
            </a:r>
            <a:r>
              <a:rPr lang="en-US" altLang="ja-JP" sz="2000" i="1" dirty="0">
                <a:latin typeface="Times" pitchFamily="2" charset="0"/>
              </a:rPr>
              <a:t>	</a:t>
            </a:r>
            <a:r>
              <a:rPr lang="en-US" altLang="ja-JP" sz="2000" i="1" dirty="0">
                <a:effectLst/>
                <a:latin typeface="Times" pitchFamily="2" charset="0"/>
              </a:rPr>
              <a:t> 			</a:t>
            </a:r>
            <a:r>
              <a:rPr lang="en-US" altLang="ja-JP" sz="2000" b="1" i="1" dirty="0" err="1">
                <a:effectLst/>
                <a:latin typeface="Times" pitchFamily="2" charset="0"/>
              </a:rPr>
              <a:t>n’e</a:t>
            </a:r>
            <a:r>
              <a:rPr lang="en-US" altLang="ja-JP" sz="2000" i="1" dirty="0">
                <a:latin typeface="Times" pitchFamily="2" charset="0"/>
              </a:rPr>
              <a:t>		pr’iš-ló</a:t>
            </a:r>
            <a:r>
              <a:rPr lang="en-US" altLang="ja-JP" sz="2000" dirty="0">
                <a:latin typeface="Times" pitchFamily="2" charset="0"/>
              </a:rPr>
              <a:t>.				(loc. cit.)</a:t>
            </a:r>
            <a:br>
              <a:rPr lang="en-US" altLang="ja-JP" sz="2000" dirty="0">
                <a:latin typeface="Times" pitchFamily="2" charset="0"/>
              </a:rPr>
            </a:br>
            <a:r>
              <a:rPr lang="en-US" altLang="ja-JP" sz="2000" dirty="0">
                <a:latin typeface="Times" pitchFamily="2" charset="0"/>
              </a:rPr>
              <a:t>	 	answer-</a:t>
            </a:r>
            <a:r>
              <a:rPr lang="en-US" altLang="ja-JP" sz="2000" cap="small" dirty="0">
                <a:latin typeface="Times" pitchFamily="2" charset="0"/>
              </a:rPr>
              <a:t>m.sg.</a:t>
            </a:r>
            <a:r>
              <a:rPr lang="en-US" altLang="ja-JP" sz="2000" b="1" cap="small" dirty="0">
                <a:highlight>
                  <a:srgbClr val="00FF00"/>
                </a:highlight>
                <a:latin typeface="Times" pitchFamily="2" charset="0"/>
              </a:rPr>
              <a:t>gen</a:t>
            </a:r>
            <a:r>
              <a:rPr lang="en-US" altLang="ja-JP" sz="2000" dirty="0">
                <a:latin typeface="Times" pitchFamily="2" charset="0"/>
              </a:rPr>
              <a:t>	 	from	regiment-</a:t>
            </a:r>
            <a:r>
              <a:rPr lang="en-US" altLang="ja-JP" sz="2000" cap="small" dirty="0">
                <a:latin typeface="Times" pitchFamily="2" charset="0"/>
              </a:rPr>
              <a:t>m.sg.gen	</a:t>
            </a:r>
            <a:r>
              <a:rPr lang="en-US" altLang="ja-JP" sz="2000" b="1" cap="small" dirty="0">
                <a:latin typeface="Times" pitchFamily="2" charset="0"/>
              </a:rPr>
              <a:t>neg</a:t>
            </a:r>
            <a:r>
              <a:rPr lang="en-US" altLang="ja-JP" sz="2000" dirty="0">
                <a:latin typeface="Times" pitchFamily="2" charset="0"/>
              </a:rPr>
              <a:t>		arrive-3.</a:t>
            </a:r>
            <a:r>
              <a:rPr lang="en-US" altLang="ja-JP" sz="2000" cap="small" dirty="0">
                <a:latin typeface="Times" pitchFamily="2" charset="0"/>
              </a:rPr>
              <a:t>sg.n.past</a:t>
            </a:r>
            <a:endParaRPr lang="en-US" altLang="ja-JP" sz="2000" dirty="0">
              <a:latin typeface="Times" pitchFamily="2" charset="0"/>
            </a:endParaRPr>
          </a:p>
          <a:p>
            <a:pPr marL="0" indent="0">
              <a:buNone/>
            </a:pPr>
            <a:r>
              <a:rPr lang="en-US" altLang="ja-JP" sz="2000" dirty="0">
                <a:latin typeface="Times" pitchFamily="2" charset="0"/>
              </a:rPr>
              <a:t>		</a:t>
            </a:r>
            <a:r>
              <a:rPr lang="ja-JP" altLang="en-US" sz="2000">
                <a:latin typeface="Times" pitchFamily="2" charset="0"/>
              </a:rPr>
              <a:t>「連隊からは何の返答もなかった」</a:t>
            </a:r>
            <a:endParaRPr lang="en-US" altLang="ja-JP" sz="2000" dirty="0">
              <a:latin typeface="Times" pitchFamily="2" charset="0"/>
            </a:endParaRPr>
          </a:p>
          <a:p>
            <a:pPr marL="0" indent="0">
              <a:buNone/>
            </a:pPr>
            <a:endParaRPr lang="en-US" altLang="ja-JP" sz="2000" dirty="0">
              <a:latin typeface="Times" pitchFamily="2" charset="0"/>
            </a:endParaRPr>
          </a:p>
          <a:p>
            <a:pPr marL="0" indent="0">
              <a:buNone/>
            </a:pPr>
            <a:endParaRPr lang="en-US" altLang="ja-JP" sz="2000" dirty="0">
              <a:latin typeface="Times" pitchFamily="2" charset="0"/>
            </a:endParaRPr>
          </a:p>
          <a:p>
            <a:pPr marL="0" indent="0">
              <a:buNone/>
            </a:pPr>
            <a:endParaRPr lang="en-US" altLang="ja-JP" sz="2000" dirty="0">
              <a:latin typeface="Times" pitchFamily="2" charset="0"/>
            </a:endParaRPr>
          </a:p>
          <a:p>
            <a:pPr marL="0" indent="0">
              <a:buNone/>
            </a:pPr>
            <a:endParaRPr lang="en-US" altLang="ja-JP" sz="2000" dirty="0">
              <a:latin typeface="Times" pitchFamily="2" charset="0"/>
            </a:endParaRPr>
          </a:p>
          <a:p>
            <a:pPr marL="0" indent="0">
              <a:buNone/>
            </a:pPr>
            <a:endParaRPr lang="en-US" altLang="ja-JP" sz="2000" dirty="0">
              <a:latin typeface="Times" pitchFamily="2" charset="0"/>
            </a:endParaRPr>
          </a:p>
          <a:p>
            <a:pPr marL="0" indent="0">
              <a:buNone/>
            </a:pPr>
            <a:endParaRPr lang="en-US" altLang="ja-JP" sz="2000" dirty="0">
              <a:latin typeface="Times" pitchFamily="2" charset="0"/>
            </a:endParaRPr>
          </a:p>
          <a:p>
            <a:pPr marL="0" indent="0">
              <a:buNone/>
            </a:pPr>
            <a:endParaRPr lang="en-US" altLang="ja-JP" sz="2000" dirty="0">
              <a:latin typeface="Times" pitchFamily="2" charset="0"/>
            </a:endParaRPr>
          </a:p>
        </p:txBody>
      </p:sp>
      <p:graphicFrame>
        <p:nvGraphicFramePr>
          <p:cNvPr id="3" name="表 3">
            <a:extLst>
              <a:ext uri="{FF2B5EF4-FFF2-40B4-BE49-F238E27FC236}">
                <a16:creationId xmlns:a16="http://schemas.microsoft.com/office/drawing/2014/main" id="{FBB93493-18DC-914D-4A4B-6AA1C405A17C}"/>
              </a:ext>
            </a:extLst>
          </p:cNvPr>
          <p:cNvGraphicFramePr>
            <a:graphicFrameLocks noGrp="1"/>
          </p:cNvGraphicFramePr>
          <p:nvPr>
            <p:extLst>
              <p:ext uri="{D42A27DB-BD31-4B8C-83A1-F6EECF244321}">
                <p14:modId xmlns:p14="http://schemas.microsoft.com/office/powerpoint/2010/main" val="1098903498"/>
              </p:ext>
            </p:extLst>
          </p:nvPr>
        </p:nvGraphicFramePr>
        <p:xfrm>
          <a:off x="244444" y="4726271"/>
          <a:ext cx="11461687" cy="1616440"/>
        </p:xfrm>
        <a:graphic>
          <a:graphicData uri="http://schemas.openxmlformats.org/drawingml/2006/table">
            <a:tbl>
              <a:tblPr firstRow="1" bandRow="1">
                <a:tableStyleId>{69012ECD-51FC-41F1-AA8D-1B2483CD663E}</a:tableStyleId>
              </a:tblPr>
              <a:tblGrid>
                <a:gridCol w="1756372">
                  <a:extLst>
                    <a:ext uri="{9D8B030D-6E8A-4147-A177-3AD203B41FA5}">
                      <a16:colId xmlns:a16="http://schemas.microsoft.com/office/drawing/2014/main" val="789745649"/>
                    </a:ext>
                  </a:extLst>
                </a:gridCol>
                <a:gridCol w="4481465">
                  <a:extLst>
                    <a:ext uri="{9D8B030D-6E8A-4147-A177-3AD203B41FA5}">
                      <a16:colId xmlns:a16="http://schemas.microsoft.com/office/drawing/2014/main" val="3943018826"/>
                    </a:ext>
                  </a:extLst>
                </a:gridCol>
                <a:gridCol w="5223850">
                  <a:extLst>
                    <a:ext uri="{9D8B030D-6E8A-4147-A177-3AD203B41FA5}">
                      <a16:colId xmlns:a16="http://schemas.microsoft.com/office/drawing/2014/main" val="1605641971"/>
                    </a:ext>
                  </a:extLst>
                </a:gridCol>
              </a:tblGrid>
              <a:tr h="0">
                <a:tc>
                  <a:txBody>
                    <a:bodyPr/>
                    <a:lstStyle/>
                    <a:p>
                      <a:endParaRPr kumimoji="1" lang="ja-JP" altLang="en-US" sz="2400"/>
                    </a:p>
                  </a:txBody>
                  <a:tcPr>
                    <a:noFill/>
                  </a:tcPr>
                </a:tc>
                <a:tc>
                  <a:txBody>
                    <a:bodyPr/>
                    <a:lstStyle/>
                    <a:p>
                      <a:r>
                        <a:rPr kumimoji="1" lang="en-US" altLang="ja-JP" sz="2400" dirty="0"/>
                        <a:t>Affirmative</a:t>
                      </a:r>
                      <a:endParaRPr kumimoji="1" lang="ja-JP" altLang="en-US" sz="2400"/>
                    </a:p>
                  </a:txBody>
                  <a:tcPr/>
                </a:tc>
                <a:tc>
                  <a:txBody>
                    <a:bodyPr/>
                    <a:lstStyle/>
                    <a:p>
                      <a:r>
                        <a:rPr kumimoji="1" lang="en-US" altLang="ja-JP" sz="2400" dirty="0"/>
                        <a:t>Negated</a:t>
                      </a:r>
                      <a:endParaRPr kumimoji="1" lang="ja-JP" altLang="en-US" sz="2400"/>
                    </a:p>
                  </a:txBody>
                  <a:tcPr/>
                </a:tc>
                <a:extLst>
                  <a:ext uri="{0D108BD9-81ED-4DB2-BD59-A6C34878D82A}">
                    <a16:rowId xmlns:a16="http://schemas.microsoft.com/office/drawing/2014/main" val="1288727567"/>
                  </a:ext>
                </a:extLst>
              </a:tr>
              <a:tr h="579620">
                <a:tc>
                  <a:txBody>
                    <a:bodyPr/>
                    <a:lstStyle/>
                    <a:p>
                      <a:r>
                        <a:rPr kumimoji="1" lang="en-US" altLang="ja-JP" sz="2400" b="1" dirty="0">
                          <a:solidFill>
                            <a:schemeClr val="bg1"/>
                          </a:solidFill>
                        </a:rPr>
                        <a:t>Existential</a:t>
                      </a:r>
                      <a:endParaRPr kumimoji="1" lang="ja-JP" altLang="en-US" sz="2400" b="1">
                        <a:solidFill>
                          <a:schemeClr val="bg1"/>
                        </a:solidFill>
                      </a:endParaRPr>
                    </a:p>
                  </a:txBody>
                  <a:tcPr>
                    <a:lnB w="9525" cap="flat" cmpd="sng" algn="ctr">
                      <a:noFill/>
                      <a:prstDash val="solid"/>
                    </a:lnB>
                    <a:solidFill>
                      <a:schemeClr val="accent1"/>
                    </a:solidFill>
                  </a:tcPr>
                </a:tc>
                <a:tc>
                  <a:txBody>
                    <a:bodyPr/>
                    <a:lstStyle/>
                    <a:p>
                      <a:r>
                        <a:rPr kumimoji="1" lang="en-US" altLang="ja-JP" sz="2400" dirty="0"/>
                        <a:t>[</a:t>
                      </a:r>
                      <a:r>
                        <a:rPr kumimoji="1" lang="en-US" altLang="ja-JP" sz="2400" baseline="-25000" dirty="0"/>
                        <a:t>Rheme </a:t>
                      </a:r>
                      <a:r>
                        <a:rPr kumimoji="1" lang="en-US" altLang="ja-JP" sz="2400" dirty="0">
                          <a:latin typeface="Times" pitchFamily="2" charset="0"/>
                        </a:rPr>
                        <a:t>VP NP</a:t>
                      </a:r>
                      <a:r>
                        <a:rPr kumimoji="1" lang="en-US" altLang="ja-JP" sz="2400" dirty="0"/>
                        <a:t>] (e.g., (5))   =   “</a:t>
                      </a:r>
                      <a:r>
                        <a:rPr kumimoji="1" lang="en-US" altLang="ja-JP" sz="2400" b="1" dirty="0"/>
                        <a:t>AES</a:t>
                      </a:r>
                      <a:r>
                        <a:rPr kumimoji="1" lang="en-US" altLang="ja-JP" sz="2400" dirty="0"/>
                        <a:t>”</a:t>
                      </a:r>
                    </a:p>
                  </a:txBody>
                  <a:tcPr>
                    <a:lnR>
                      <a:noFill/>
                    </a:lnR>
                  </a:tcPr>
                </a:tc>
                <a:tc>
                  <a:txBody>
                    <a:bodyPr/>
                    <a:lstStyle/>
                    <a:p>
                      <a:r>
                        <a:rPr kumimoji="1" lang="en-US" altLang="ja-JP" sz="2400" dirty="0"/>
                        <a:t>[</a:t>
                      </a:r>
                      <a:r>
                        <a:rPr kumimoji="1" lang="en-US" altLang="ja-JP" sz="2400" i="1" dirty="0" err="1">
                          <a:latin typeface="Times" pitchFamily="2" charset="0"/>
                        </a:rPr>
                        <a:t>n’e</a:t>
                      </a:r>
                      <a:r>
                        <a:rPr kumimoji="1" lang="en-US" altLang="ja-JP" sz="2400" i="1" dirty="0">
                          <a:latin typeface="Times" pitchFamily="2" charset="0"/>
                        </a:rPr>
                        <a:t> </a:t>
                      </a:r>
                      <a:r>
                        <a:rPr kumimoji="1" lang="en-US" altLang="ja-JP" sz="2400" dirty="0">
                          <a:latin typeface="Times" pitchFamily="2" charset="0"/>
                        </a:rPr>
                        <a:t>VP </a:t>
                      </a:r>
                      <a:r>
                        <a:rPr kumimoji="1" lang="en-US" altLang="ja-JP" sz="2400" b="1" u="sng" dirty="0">
                          <a:latin typeface="Times" pitchFamily="2" charset="0"/>
                        </a:rPr>
                        <a:t>NP-</a:t>
                      </a:r>
                      <a:r>
                        <a:rPr kumimoji="1" lang="en-US" altLang="ja-JP" sz="2400" b="1" u="sng" cap="small" baseline="0" dirty="0">
                          <a:latin typeface="+mj-lt"/>
                        </a:rPr>
                        <a:t>GEN</a:t>
                      </a:r>
                      <a:r>
                        <a:rPr kumimoji="1" lang="en-US" altLang="ja-JP" sz="2400" dirty="0"/>
                        <a:t>] (e.g., (3b))    =   “</a:t>
                      </a:r>
                      <a:r>
                        <a:rPr kumimoji="1" lang="en-US" altLang="ja-JP" sz="2400" b="1" dirty="0"/>
                        <a:t>NES</a:t>
                      </a:r>
                      <a:r>
                        <a:rPr kumimoji="1" lang="en-US" altLang="ja-JP" sz="2400" dirty="0"/>
                        <a:t>”</a:t>
                      </a:r>
                    </a:p>
                  </a:txBody>
                  <a:tcPr>
                    <a:lnL>
                      <a:noFill/>
                    </a:lnL>
                    <a:solidFill>
                      <a:schemeClr val="accent3">
                        <a:lumMod val="40000"/>
                        <a:lumOff val="60000"/>
                      </a:schemeClr>
                    </a:solidFill>
                  </a:tcPr>
                </a:tc>
                <a:extLst>
                  <a:ext uri="{0D108BD9-81ED-4DB2-BD59-A6C34878D82A}">
                    <a16:rowId xmlns:a16="http://schemas.microsoft.com/office/drawing/2014/main" val="81880042"/>
                  </a:ext>
                </a:extLst>
              </a:tr>
              <a:tr h="579620">
                <a:tc>
                  <a:txBody>
                    <a:bodyPr/>
                    <a:lstStyle/>
                    <a:p>
                      <a:r>
                        <a:rPr kumimoji="1" lang="en-US" altLang="ja-JP" sz="2400" b="1" dirty="0">
                          <a:solidFill>
                            <a:schemeClr val="bg1"/>
                          </a:solidFill>
                        </a:rPr>
                        <a:t>Declarative</a:t>
                      </a:r>
                      <a:endParaRPr kumimoji="1" lang="ja-JP" altLang="en-US" sz="2400" b="1">
                        <a:solidFill>
                          <a:schemeClr val="bg1"/>
                        </a:solidFill>
                      </a:endParaRPr>
                    </a:p>
                  </a:txBody>
                  <a:tcPr>
                    <a:lnT w="9525" cap="flat" cmpd="sng" algn="ctr">
                      <a:noFill/>
                      <a:prstDash val="solid"/>
                    </a:lnT>
                    <a:solidFill>
                      <a:schemeClr val="accent1"/>
                    </a:solidFill>
                  </a:tcPr>
                </a:tc>
                <a:tc>
                  <a:txBody>
                    <a:bodyPr/>
                    <a:lstStyle/>
                    <a:p>
                      <a:r>
                        <a:rPr kumimoji="1" lang="en-US" altLang="ja-JP" sz="2400" dirty="0">
                          <a:latin typeface="Times" pitchFamily="2" charset="0"/>
                        </a:rPr>
                        <a:t>NP</a:t>
                      </a:r>
                      <a:r>
                        <a:rPr kumimoji="1" lang="en-US" altLang="ja-JP" sz="2400" dirty="0"/>
                        <a:t> [</a:t>
                      </a:r>
                      <a:r>
                        <a:rPr kumimoji="1" lang="en-US" altLang="ja-JP" sz="2400" baseline="-25000" dirty="0"/>
                        <a:t>Rheme </a:t>
                      </a:r>
                      <a:r>
                        <a:rPr kumimoji="1" lang="en-US" altLang="ja-JP" sz="2400" dirty="0">
                          <a:latin typeface="Times" pitchFamily="2" charset="0"/>
                        </a:rPr>
                        <a:t>VP</a:t>
                      </a:r>
                      <a:r>
                        <a:rPr kumimoji="1" lang="en-US" altLang="ja-JP" sz="2400" dirty="0"/>
                        <a:t>] (e.g., (1))   =   “</a:t>
                      </a:r>
                      <a:r>
                        <a:rPr kumimoji="1" lang="en-US" altLang="ja-JP" sz="2400" b="1" dirty="0"/>
                        <a:t>ADS</a:t>
                      </a:r>
                      <a:r>
                        <a:rPr kumimoji="1" lang="en-US" altLang="ja-JP" sz="2400" dirty="0"/>
                        <a:t>”</a:t>
                      </a:r>
                    </a:p>
                  </a:txBody>
                  <a:tcPr/>
                </a:tc>
                <a:tc>
                  <a:txBody>
                    <a:bodyPr/>
                    <a:lstStyle/>
                    <a:p>
                      <a:r>
                        <a:rPr kumimoji="1" lang="en-US" altLang="ja-JP" sz="2400" dirty="0">
                          <a:latin typeface="Times" pitchFamily="2" charset="0"/>
                        </a:rPr>
                        <a:t>NP</a:t>
                      </a:r>
                      <a:r>
                        <a:rPr kumimoji="1" lang="en-US" altLang="ja-JP" sz="2400" dirty="0"/>
                        <a:t>-NOM [</a:t>
                      </a:r>
                      <a:r>
                        <a:rPr kumimoji="1" lang="en-US" altLang="ja-JP" sz="2400" i="1" dirty="0" err="1">
                          <a:latin typeface="Times" pitchFamily="2" charset="0"/>
                        </a:rPr>
                        <a:t>n’e</a:t>
                      </a:r>
                      <a:r>
                        <a:rPr kumimoji="1" lang="en-US" altLang="ja-JP" sz="2400" dirty="0"/>
                        <a:t> </a:t>
                      </a:r>
                      <a:r>
                        <a:rPr kumimoji="1" lang="en-US" altLang="ja-JP" sz="2400" dirty="0">
                          <a:latin typeface="Times" pitchFamily="2" charset="0"/>
                        </a:rPr>
                        <a:t>VP</a:t>
                      </a:r>
                      <a:r>
                        <a:rPr kumimoji="1" lang="en-US" altLang="ja-JP" sz="2400" dirty="0"/>
                        <a:t>] (e.g., (3a))   =   “</a:t>
                      </a:r>
                      <a:r>
                        <a:rPr kumimoji="1" lang="en-US" altLang="ja-JP" sz="2400" b="1" dirty="0"/>
                        <a:t>NDS</a:t>
                      </a:r>
                      <a:r>
                        <a:rPr kumimoji="1" lang="en-US" altLang="ja-JP" sz="2400" dirty="0"/>
                        <a:t>”</a:t>
                      </a:r>
                    </a:p>
                  </a:txBody>
                  <a:tcPr/>
                </a:tc>
                <a:extLst>
                  <a:ext uri="{0D108BD9-81ED-4DB2-BD59-A6C34878D82A}">
                    <a16:rowId xmlns:a16="http://schemas.microsoft.com/office/drawing/2014/main" val="4132042500"/>
                  </a:ext>
                </a:extLst>
              </a:tr>
            </a:tbl>
          </a:graphicData>
        </a:graphic>
      </p:graphicFrame>
    </p:spTree>
    <p:extLst>
      <p:ext uri="{BB962C8B-B14F-4D97-AF65-F5344CB8AC3E}">
        <p14:creationId xmlns:p14="http://schemas.microsoft.com/office/powerpoint/2010/main" val="3489348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4" end="4"/>
                                            </p:txEl>
                                          </p:spTgt>
                                        </p:tgtEl>
                                        <p:attrNameLst>
                                          <p:attrName>style.visibility</p:attrName>
                                        </p:attrNameLst>
                                      </p:cBhvr>
                                      <p:to>
                                        <p:strVal val="visible"/>
                                      </p:to>
                                    </p:set>
                                    <p:animEffect transition="in" filter="fade">
                                      <p:cBhvr>
                                        <p:cTn id="14" dur="1000"/>
                                        <p:tgtEl>
                                          <p:spTgt spid="2">
                                            <p:txEl>
                                              <p:pRg st="4" end="4"/>
                                            </p:txEl>
                                          </p:spTgt>
                                        </p:tgtEl>
                                      </p:cBhvr>
                                    </p:animEffect>
                                    <p:anim calcmode="lin" valueType="num">
                                      <p:cBhvr>
                                        <p:cTn id="1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4" end="4"/>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fade">
                                      <p:cBhvr>
                                        <p:cTn id="19" dur="1000"/>
                                        <p:tgtEl>
                                          <p:spTgt spid="2">
                                            <p:txEl>
                                              <p:pRg st="5" end="5"/>
                                            </p:txEl>
                                          </p:spTgt>
                                        </p:tgtEl>
                                      </p:cBhvr>
                                    </p:animEffect>
                                    <p:anim calcmode="lin" valueType="num">
                                      <p:cBhvr>
                                        <p:cTn id="2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fade">
                                      <p:cBhvr>
                                        <p:cTn id="24" dur="1000"/>
                                        <p:tgtEl>
                                          <p:spTgt spid="2">
                                            <p:txEl>
                                              <p:pRg st="6" end="6"/>
                                            </p:txEl>
                                          </p:spTgt>
                                        </p:tgtEl>
                                      </p:cBhvr>
                                    </p:animEffect>
                                    <p:anim calcmode="lin" valueType="num">
                                      <p:cBhvr>
                                        <p:cTn id="25"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fade">
                                      <p:cBhvr>
                                        <p:cTn id="31" dur="1000"/>
                                        <p:tgtEl>
                                          <p:spTgt spid="2">
                                            <p:txEl>
                                              <p:pRg st="8" end="8"/>
                                            </p:txEl>
                                          </p:spTgt>
                                        </p:tgtEl>
                                      </p:cBhvr>
                                    </p:animEffect>
                                    <p:anim calcmode="lin" valueType="num">
                                      <p:cBhvr>
                                        <p:cTn id="32"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
                                            <p:txEl>
                                              <p:pRg st="10" end="10"/>
                                            </p:txEl>
                                          </p:spTgt>
                                        </p:tgtEl>
                                        <p:attrNameLst>
                                          <p:attrName>style.visibility</p:attrName>
                                        </p:attrNameLst>
                                      </p:cBhvr>
                                      <p:to>
                                        <p:strVal val="visible"/>
                                      </p:to>
                                    </p:set>
                                    <p:animEffect transition="in" filter="fade">
                                      <p:cBhvr>
                                        <p:cTn id="38" dur="1000"/>
                                        <p:tgtEl>
                                          <p:spTgt spid="2">
                                            <p:txEl>
                                              <p:pRg st="10" end="10"/>
                                            </p:txEl>
                                          </p:spTgt>
                                        </p:tgtEl>
                                      </p:cBhvr>
                                    </p:animEffect>
                                    <p:anim calcmode="lin" valueType="num">
                                      <p:cBhvr>
                                        <p:cTn id="39"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2">
                                            <p:txEl>
                                              <p:pRg st="11" end="11"/>
                                            </p:txEl>
                                          </p:spTgt>
                                        </p:tgtEl>
                                        <p:attrNameLst>
                                          <p:attrName>style.visibility</p:attrName>
                                        </p:attrNameLst>
                                      </p:cBhvr>
                                      <p:to>
                                        <p:strVal val="visible"/>
                                      </p:to>
                                    </p:set>
                                    <p:animEffect transition="in" filter="fade">
                                      <p:cBhvr>
                                        <p:cTn id="43" dur="1000"/>
                                        <p:tgtEl>
                                          <p:spTgt spid="2">
                                            <p:txEl>
                                              <p:pRg st="11" end="11"/>
                                            </p:txEl>
                                          </p:spTgt>
                                        </p:tgtEl>
                                      </p:cBhvr>
                                    </p:animEffect>
                                    <p:anim calcmode="lin" valueType="num">
                                      <p:cBhvr>
                                        <p:cTn id="44"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45"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nodeType="click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dissolve">
                                      <p:cBhvr>
                                        <p:cTn id="5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9D98AB7-3C4B-10AE-F534-D31709DAAB6B}"/>
              </a:ext>
            </a:extLst>
          </p:cNvPr>
          <p:cNvSpPr txBox="1"/>
          <p:nvPr/>
        </p:nvSpPr>
        <p:spPr>
          <a:xfrm>
            <a:off x="130629" y="119743"/>
            <a:ext cx="11952514" cy="6740307"/>
          </a:xfrm>
          <a:prstGeom prst="rect">
            <a:avLst/>
          </a:prstGeom>
          <a:noFill/>
        </p:spPr>
        <p:txBody>
          <a:bodyPr wrap="square" rtlCol="0">
            <a:spAutoFit/>
          </a:bodyPr>
          <a:lstStyle/>
          <a:p>
            <a:pPr marL="0" indent="0">
              <a:buNone/>
            </a:pPr>
            <a:r>
              <a:rPr kumimoji="1" lang="en-US" altLang="ja-JP" sz="3200" dirty="0">
                <a:latin typeface="Times" pitchFamily="2" charset="0"/>
              </a:rPr>
              <a:t>[</a:t>
            </a:r>
            <a:r>
              <a:rPr kumimoji="1" lang="ja-JP" altLang="en-US" sz="3200">
                <a:latin typeface="Times" pitchFamily="2" charset="0"/>
              </a:rPr>
              <a:t>問</a:t>
            </a:r>
            <a:r>
              <a:rPr kumimoji="1" lang="en-US" altLang="ja-JP" sz="3200" dirty="0">
                <a:latin typeface="Times" pitchFamily="2" charset="0"/>
              </a:rPr>
              <a:t>1. </a:t>
            </a:r>
            <a:r>
              <a:rPr kumimoji="1" lang="ja-JP" altLang="en-US" sz="3200" b="1">
                <a:latin typeface="Times" pitchFamily="2" charset="0"/>
              </a:rPr>
              <a:t>文はいつ「存在に関わる文</a:t>
            </a:r>
            <a:r>
              <a:rPr kumimoji="1" lang="en-US" altLang="ja-JP" sz="3200" b="1" dirty="0">
                <a:latin typeface="Times" pitchFamily="2" charset="0"/>
              </a:rPr>
              <a:t>(AES/NES)</a:t>
            </a:r>
            <a:r>
              <a:rPr kumimoji="1" lang="ja-JP" altLang="en-US" sz="3200" b="1">
                <a:latin typeface="Times" pitchFamily="2" charset="0"/>
              </a:rPr>
              <a:t>」となるのか</a:t>
            </a:r>
            <a:r>
              <a:rPr kumimoji="1" lang="en-US" altLang="ja-JP" sz="3200" dirty="0">
                <a:latin typeface="Times" pitchFamily="2" charset="0"/>
              </a:rPr>
              <a:t>]</a:t>
            </a:r>
            <a:endParaRPr lang="en-US" altLang="ja-JP" sz="2000" dirty="0">
              <a:latin typeface="Times" pitchFamily="2" charset="0"/>
            </a:endParaRPr>
          </a:p>
          <a:p>
            <a:pPr marL="0" indent="0">
              <a:buNone/>
            </a:pPr>
            <a:endParaRPr lang="en-US" altLang="ja-JP" sz="2000" dirty="0">
              <a:latin typeface="Times" pitchFamily="2" charset="0"/>
            </a:endParaRPr>
          </a:p>
          <a:p>
            <a:r>
              <a:rPr lang="en-US" altLang="ja-JP" sz="2000" dirty="0">
                <a:latin typeface="Times" pitchFamily="2" charset="0"/>
              </a:rPr>
              <a:t>[Babby</a:t>
            </a:r>
            <a:r>
              <a:rPr lang="ja-JP" altLang="en-US" sz="2000">
                <a:latin typeface="Times" pitchFamily="2" charset="0"/>
              </a:rPr>
              <a:t> </a:t>
            </a:r>
            <a:r>
              <a:rPr lang="en-US" altLang="ja-JP" sz="2000" dirty="0">
                <a:latin typeface="Times" pitchFamily="2" charset="0"/>
              </a:rPr>
              <a:t>(1980) </a:t>
            </a:r>
            <a:r>
              <a:rPr lang="ja-JP" altLang="en-US" sz="2000">
                <a:latin typeface="Times" pitchFamily="2" charset="0"/>
              </a:rPr>
              <a:t>以後の共通見解</a:t>
            </a:r>
            <a:r>
              <a:rPr lang="en-US" altLang="ja-JP" sz="2000" dirty="0">
                <a:latin typeface="Times" pitchFamily="2" charset="0"/>
              </a:rPr>
              <a:t>]</a:t>
            </a:r>
          </a:p>
          <a:p>
            <a:pPr marL="800100" lvl="1" indent="-342900">
              <a:buFont typeface="Wingdings" pitchFamily="2" charset="2"/>
              <a:buChar char="l"/>
            </a:pPr>
            <a:r>
              <a:rPr lang="ja-JP" altLang="en-US" sz="2000">
                <a:latin typeface="Times" pitchFamily="2" charset="0"/>
              </a:rPr>
              <a:t>否定生格は</a:t>
            </a:r>
            <a:r>
              <a:rPr lang="en-US" altLang="ja-JP" sz="2000" dirty="0">
                <a:latin typeface="Times" pitchFamily="2" charset="0"/>
              </a:rPr>
              <a:t>NES</a:t>
            </a:r>
            <a:r>
              <a:rPr lang="ja-JP" altLang="en-US" sz="2000">
                <a:latin typeface="Times" pitchFamily="2" charset="0"/>
              </a:rPr>
              <a:t>（存在に関わる文の否定）に現れる</a:t>
            </a:r>
            <a:endParaRPr lang="en-US" altLang="ja-JP" sz="2000" dirty="0">
              <a:latin typeface="Times" pitchFamily="2" charset="0"/>
            </a:endParaRPr>
          </a:p>
          <a:p>
            <a:pPr marL="800100" lvl="1" indent="-342900">
              <a:buFont typeface="Wingdings" pitchFamily="2" charset="2"/>
              <a:buChar char="l"/>
            </a:pPr>
            <a:r>
              <a:rPr lang="ja-JP" altLang="en-US" sz="2000">
                <a:latin typeface="Times" pitchFamily="2" charset="0"/>
              </a:rPr>
              <a:t>否定生格は存在コミットメントの不在（話し手が否定生格名詞句の指示対象の存在にコミットしていないこと）を伝達する</a:t>
            </a:r>
            <a:endParaRPr lang="en-US" altLang="ja-JP" sz="2000" dirty="0">
              <a:latin typeface="Times" pitchFamily="2" charset="0"/>
            </a:endParaRPr>
          </a:p>
          <a:p>
            <a:pPr marL="342900" indent="-342900">
              <a:buFont typeface="Wingdings" pitchFamily="2" charset="2"/>
              <a:buChar char="ü"/>
            </a:pPr>
            <a:endParaRPr lang="en-US" altLang="ja-JP" sz="2000" dirty="0">
              <a:latin typeface="Times" pitchFamily="2" charset="0"/>
            </a:endParaRPr>
          </a:p>
          <a:p>
            <a:pPr marL="342900" indent="-342900">
              <a:buFont typeface="Wingdings" pitchFamily="2" charset="2"/>
              <a:buChar char="ü"/>
            </a:pPr>
            <a:r>
              <a:rPr lang="ja-JP" altLang="en-US" sz="2000">
                <a:latin typeface="Times" pitchFamily="2" charset="0"/>
              </a:rPr>
              <a:t>存在に関わる文の否定を行うことのできる状況、つまり</a:t>
            </a:r>
            <a:r>
              <a:rPr lang="ja-JP" altLang="en-US" sz="2000">
                <a:highlight>
                  <a:srgbClr val="00FFFF"/>
                </a:highlight>
                <a:latin typeface="Times" pitchFamily="2" charset="0"/>
              </a:rPr>
              <a:t>「それがあるのかないのか」を問題にできる状況</a:t>
            </a:r>
            <a:r>
              <a:rPr lang="ja-JP" altLang="en-US" sz="2000">
                <a:latin typeface="Times" pitchFamily="2" charset="0"/>
              </a:rPr>
              <a:t>において、話し手が当の対象の存在にコミットしていない（＝それが在るということを確信していない）というのはほぼ当たり前</a:t>
            </a:r>
            <a:endParaRPr lang="en-US" altLang="ja-JP" sz="2000" dirty="0">
              <a:latin typeface="Times" pitchFamily="2" charset="0"/>
            </a:endParaRPr>
          </a:p>
          <a:p>
            <a:pPr marL="342900" indent="-342900">
              <a:buFont typeface="Wingdings" pitchFamily="2" charset="2"/>
              <a:buChar char="Ø"/>
            </a:pPr>
            <a:endParaRPr lang="en-US" altLang="ja-JP" sz="2000" dirty="0">
              <a:latin typeface="Times" pitchFamily="2" charset="0"/>
            </a:endParaRPr>
          </a:p>
          <a:p>
            <a:pPr marL="342900" indent="-342900">
              <a:buFont typeface="Wingdings" pitchFamily="2" charset="2"/>
              <a:buChar char="Ø"/>
            </a:pPr>
            <a:r>
              <a:rPr lang="ja-JP" altLang="en-US" sz="2000">
                <a:latin typeface="Times" pitchFamily="2" charset="0"/>
              </a:rPr>
              <a:t>従ってここで問題となるのは「</a:t>
            </a:r>
            <a:r>
              <a:rPr lang="ja-JP" altLang="en-US" sz="2000">
                <a:highlight>
                  <a:srgbClr val="FFFF00"/>
                </a:highlight>
                <a:latin typeface="Times" pitchFamily="2" charset="0"/>
              </a:rPr>
              <a:t>ある文が存在に関わる文</a:t>
            </a:r>
            <a:r>
              <a:rPr lang="en-US" altLang="ja-JP" sz="2000" dirty="0">
                <a:highlight>
                  <a:srgbClr val="FFFF00"/>
                </a:highlight>
                <a:latin typeface="Times" pitchFamily="2" charset="0"/>
              </a:rPr>
              <a:t>(=AES/NES)</a:t>
            </a:r>
            <a:r>
              <a:rPr lang="ja-JP" altLang="en-US" sz="2000">
                <a:highlight>
                  <a:srgbClr val="FFFF00"/>
                </a:highlight>
                <a:latin typeface="Times" pitchFamily="2" charset="0"/>
              </a:rPr>
              <a:t>であるとはどういうことなのか？</a:t>
            </a:r>
            <a:r>
              <a:rPr lang="ja-JP" altLang="en-US" sz="2000">
                <a:latin typeface="Times" pitchFamily="2" charset="0"/>
              </a:rPr>
              <a:t>」</a:t>
            </a:r>
            <a:r>
              <a:rPr lang="en-US" altLang="ja-JP" sz="2000" dirty="0">
                <a:latin typeface="Times" pitchFamily="2" charset="0"/>
              </a:rPr>
              <a:t>=</a:t>
            </a:r>
            <a:r>
              <a:rPr lang="ja-JP" altLang="en-US" sz="2000">
                <a:latin typeface="Times" pitchFamily="2" charset="0"/>
              </a:rPr>
              <a:t>「</a:t>
            </a:r>
            <a:r>
              <a:rPr lang="ja-JP" altLang="en-US" sz="2000">
                <a:highlight>
                  <a:srgbClr val="FFFF00"/>
                </a:highlight>
                <a:latin typeface="Times" pitchFamily="2" charset="0"/>
              </a:rPr>
              <a:t>私たちが言葉を使って“モノの在り無し”を問題にできるのはどういうとき？</a:t>
            </a:r>
            <a:r>
              <a:rPr lang="ja-JP" altLang="en-US" sz="2000">
                <a:latin typeface="Times" pitchFamily="2" charset="0"/>
              </a:rPr>
              <a:t>」という事</a:t>
            </a:r>
            <a:endParaRPr lang="en-US" altLang="ja-JP" sz="2000" dirty="0">
              <a:latin typeface="Times" pitchFamily="2" charset="0"/>
            </a:endParaRPr>
          </a:p>
          <a:p>
            <a:pPr marL="342900" indent="-342900">
              <a:buFont typeface="Wingdings" pitchFamily="2" charset="2"/>
              <a:buChar char="Ø"/>
            </a:pPr>
            <a:endParaRPr lang="en-US" altLang="ja-JP" sz="2000" dirty="0">
              <a:latin typeface="Times" pitchFamily="2" charset="0"/>
            </a:endParaRPr>
          </a:p>
          <a:p>
            <a:pPr marL="342900" indent="-342900">
              <a:buFont typeface="Wingdings" pitchFamily="2" charset="2"/>
              <a:buChar char="ü"/>
            </a:pPr>
            <a:r>
              <a:rPr lang="ja-JP" altLang="en-US" sz="2000">
                <a:latin typeface="Times" pitchFamily="2" charset="0"/>
              </a:rPr>
              <a:t>すでに見た通り </a:t>
            </a:r>
            <a:r>
              <a:rPr lang="en-US" altLang="ja-JP" sz="2000" dirty="0">
                <a:latin typeface="Times" pitchFamily="2" charset="0"/>
              </a:rPr>
              <a:t>Babby</a:t>
            </a:r>
            <a:r>
              <a:rPr lang="ja-JP" altLang="en-US" sz="2000">
                <a:latin typeface="Times" pitchFamily="2" charset="0"/>
              </a:rPr>
              <a:t> </a:t>
            </a:r>
            <a:r>
              <a:rPr lang="en-US" altLang="ja-JP" sz="2000" dirty="0">
                <a:latin typeface="Times" pitchFamily="2" charset="0"/>
              </a:rPr>
              <a:t>(1990)</a:t>
            </a:r>
            <a:r>
              <a:rPr lang="ja-JP" altLang="en-US" sz="2000">
                <a:latin typeface="Times" pitchFamily="2" charset="0"/>
              </a:rPr>
              <a:t> は、ある文が</a:t>
            </a:r>
            <a:r>
              <a:rPr lang="ja-JP" altLang="en-US" sz="2000" u="sng">
                <a:latin typeface="Times" pitchFamily="2" charset="0"/>
              </a:rPr>
              <a:t>存在に関わる文</a:t>
            </a:r>
            <a:r>
              <a:rPr lang="en-US" altLang="ja-JP" sz="2000" u="sng" dirty="0">
                <a:latin typeface="Times" pitchFamily="2" charset="0"/>
              </a:rPr>
              <a:t>(=AES/NES)</a:t>
            </a:r>
            <a:r>
              <a:rPr lang="ja-JP" altLang="en-US" sz="2000">
                <a:latin typeface="Times" pitchFamily="2" charset="0"/>
              </a:rPr>
              <a:t>となるための</a:t>
            </a:r>
            <a:r>
              <a:rPr lang="en-US" altLang="ja-JP" sz="2000" dirty="0">
                <a:latin typeface="Times" pitchFamily="2" charset="0"/>
              </a:rPr>
              <a:t>(</a:t>
            </a:r>
            <a:r>
              <a:rPr lang="ja-JP" altLang="en-US" sz="2000">
                <a:latin typeface="Times" pitchFamily="2" charset="0"/>
              </a:rPr>
              <a:t>おそらく必要十分</a:t>
            </a:r>
            <a:r>
              <a:rPr lang="en-US" altLang="ja-JP" sz="2000" dirty="0">
                <a:latin typeface="Times" pitchFamily="2" charset="0"/>
              </a:rPr>
              <a:t>)</a:t>
            </a:r>
            <a:r>
              <a:rPr lang="ja-JP" altLang="en-US" sz="2000">
                <a:latin typeface="Times" pitchFamily="2" charset="0"/>
              </a:rPr>
              <a:t>条件は「</a:t>
            </a:r>
            <a:r>
              <a:rPr lang="ja-JP" altLang="en-US" sz="2000">
                <a:highlight>
                  <a:srgbClr val="00FFFF"/>
                </a:highlight>
                <a:latin typeface="Times" pitchFamily="2" charset="0"/>
              </a:rPr>
              <a:t>文全体が</a:t>
            </a:r>
            <a:r>
              <a:rPr lang="en-US" altLang="ja-JP" sz="2000" dirty="0">
                <a:highlight>
                  <a:srgbClr val="00FFFF"/>
                </a:highlight>
                <a:latin typeface="Times" pitchFamily="2" charset="0"/>
              </a:rPr>
              <a:t>Rheme</a:t>
            </a:r>
            <a:r>
              <a:rPr lang="ja-JP" altLang="en-US" sz="2000">
                <a:highlight>
                  <a:srgbClr val="00FFFF"/>
                </a:highlight>
                <a:latin typeface="Times" pitchFamily="2" charset="0"/>
              </a:rPr>
              <a:t>となっていること</a:t>
            </a:r>
            <a:r>
              <a:rPr lang="ja-JP" altLang="en-US" sz="2000">
                <a:latin typeface="Times" pitchFamily="2" charset="0"/>
              </a:rPr>
              <a:t>」であると考えたが、これには複数の異論がある（詳細は割愛。詳しくは </a:t>
            </a:r>
            <a:r>
              <a:rPr lang="en-US" altLang="ja-JP" sz="2000" dirty="0" err="1">
                <a:latin typeface="Times" pitchFamily="2" charset="0"/>
              </a:rPr>
              <a:t>Harves</a:t>
            </a:r>
            <a:r>
              <a:rPr lang="en-US" altLang="ja-JP" sz="2000" dirty="0">
                <a:latin typeface="Times" pitchFamily="2" charset="0"/>
              </a:rPr>
              <a:t> (2013)</a:t>
            </a:r>
            <a:r>
              <a:rPr lang="ja-JP" altLang="en-US" sz="2000">
                <a:latin typeface="Times" pitchFamily="2" charset="0"/>
              </a:rPr>
              <a:t> や木下 </a:t>
            </a:r>
            <a:r>
              <a:rPr lang="en-US" altLang="ja-JP" sz="2000" dirty="0">
                <a:latin typeface="Times" pitchFamily="2" charset="0"/>
              </a:rPr>
              <a:t>(2022)</a:t>
            </a:r>
            <a:r>
              <a:rPr lang="ja-JP" altLang="en-US" sz="2000">
                <a:latin typeface="Times" pitchFamily="2" charset="0"/>
              </a:rPr>
              <a:t> を見られたい）。</a:t>
            </a:r>
            <a:endParaRPr lang="en-US" altLang="ja-JP" sz="2000" dirty="0">
              <a:latin typeface="Times" pitchFamily="2" charset="0"/>
            </a:endParaRPr>
          </a:p>
          <a:p>
            <a:pPr marL="342900" indent="-342900">
              <a:buFont typeface="Wingdings" pitchFamily="2" charset="2"/>
              <a:buChar char="ü"/>
            </a:pPr>
            <a:endParaRPr lang="en-US" altLang="ja-JP" sz="2000" dirty="0">
              <a:latin typeface="Times" pitchFamily="2" charset="0"/>
            </a:endParaRPr>
          </a:p>
          <a:p>
            <a:pPr marL="342900" indent="-342900">
              <a:buFont typeface="Wingdings" pitchFamily="2" charset="2"/>
              <a:buChar char="Ø"/>
            </a:pPr>
            <a:r>
              <a:rPr lang="ja-JP" altLang="en-US" sz="2000">
                <a:latin typeface="Times" pitchFamily="2" charset="0"/>
              </a:rPr>
              <a:t>本発表は、代案として有力視されている「視点構造説」</a:t>
            </a:r>
            <a:r>
              <a:rPr lang="en-US" altLang="ja-JP" sz="2000" dirty="0">
                <a:latin typeface="Times" pitchFamily="2" charset="0"/>
              </a:rPr>
              <a:t>(Partee &amp; </a:t>
            </a:r>
            <a:r>
              <a:rPr lang="en-US" altLang="ja-JP" sz="2000" dirty="0" err="1">
                <a:latin typeface="Times" pitchFamily="2" charset="0"/>
              </a:rPr>
              <a:t>Borschev</a:t>
            </a:r>
            <a:r>
              <a:rPr lang="en-US" altLang="ja-JP" sz="2000" dirty="0">
                <a:latin typeface="Times" pitchFamily="2" charset="0"/>
              </a:rPr>
              <a:t> 2004, </a:t>
            </a:r>
            <a:r>
              <a:rPr lang="ja-JP" altLang="en-US" sz="2000">
                <a:latin typeface="Times" pitchFamily="2" charset="0"/>
              </a:rPr>
              <a:t>他</a:t>
            </a:r>
            <a:r>
              <a:rPr lang="en-US" altLang="ja-JP" sz="2000" dirty="0">
                <a:latin typeface="Times" pitchFamily="2" charset="0"/>
              </a:rPr>
              <a:t>)</a:t>
            </a:r>
            <a:r>
              <a:rPr lang="ja-JP" altLang="en-US" sz="2000">
                <a:latin typeface="Times" pitchFamily="2" charset="0"/>
              </a:rPr>
              <a:t> が依拠する「視点」という概念について、その不十分な点を指摘し、「談話内論証理論」</a:t>
            </a:r>
            <a:r>
              <a:rPr lang="en-US" altLang="ja-JP" sz="2000" dirty="0">
                <a:latin typeface="Times" pitchFamily="2" charset="0"/>
              </a:rPr>
              <a:t>(Argumentative Semantics; </a:t>
            </a:r>
            <a:r>
              <a:rPr lang="en-US" altLang="ja-JP" sz="2000" dirty="0" err="1">
                <a:latin typeface="Times" pitchFamily="2" charset="0"/>
              </a:rPr>
              <a:t>Ducrot</a:t>
            </a:r>
            <a:r>
              <a:rPr lang="en-US" altLang="ja-JP" sz="2000" dirty="0">
                <a:latin typeface="Times" pitchFamily="2" charset="0"/>
              </a:rPr>
              <a:t> 2009) </a:t>
            </a:r>
            <a:r>
              <a:rPr lang="ja-JP" altLang="en-US" sz="2000">
                <a:latin typeface="Times" pitchFamily="2" charset="0"/>
              </a:rPr>
              <a:t>の道具立てを用いて精緻化する。</a:t>
            </a:r>
            <a:endParaRPr lang="en-US" altLang="ja-JP" sz="2000" dirty="0">
              <a:latin typeface="Times" pitchFamily="2" charset="0"/>
            </a:endParaRPr>
          </a:p>
        </p:txBody>
      </p:sp>
    </p:spTree>
    <p:extLst>
      <p:ext uri="{BB962C8B-B14F-4D97-AF65-F5344CB8AC3E}">
        <p14:creationId xmlns:p14="http://schemas.microsoft.com/office/powerpoint/2010/main" val="2804225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1000"/>
                                        <p:tgtEl>
                                          <p:spTgt spid="2">
                                            <p:txEl>
                                              <p:pRg st="3" end="3"/>
                                            </p:txEl>
                                          </p:spTgt>
                                        </p:tgtEl>
                                      </p:cBhvr>
                                    </p:animEffect>
                                    <p:anim calcmode="lin" valueType="num">
                                      <p:cBhvr>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1000"/>
                                        <p:tgtEl>
                                          <p:spTgt spid="2">
                                            <p:txEl>
                                              <p:pRg st="6" end="6"/>
                                            </p:txEl>
                                          </p:spTgt>
                                        </p:tgtEl>
                                      </p:cBhvr>
                                    </p:animEffect>
                                    <p:anim calcmode="lin" valueType="num">
                                      <p:cBhvr>
                                        <p:cTn id="29"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Effect transition="in" filter="fade">
                                      <p:cBhvr>
                                        <p:cTn id="35" dur="1000"/>
                                        <p:tgtEl>
                                          <p:spTgt spid="2">
                                            <p:txEl>
                                              <p:pRg st="8" end="8"/>
                                            </p:txEl>
                                          </p:spTgt>
                                        </p:tgtEl>
                                      </p:cBhvr>
                                    </p:animEffect>
                                    <p:anim calcmode="lin" valueType="num">
                                      <p:cBhvr>
                                        <p:cTn id="36"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10" end="10"/>
                                            </p:txEl>
                                          </p:spTgt>
                                        </p:tgtEl>
                                        <p:attrNameLst>
                                          <p:attrName>style.visibility</p:attrName>
                                        </p:attrNameLst>
                                      </p:cBhvr>
                                      <p:to>
                                        <p:strVal val="visible"/>
                                      </p:to>
                                    </p:set>
                                    <p:animEffect transition="in" filter="fade">
                                      <p:cBhvr>
                                        <p:cTn id="42" dur="1000"/>
                                        <p:tgtEl>
                                          <p:spTgt spid="2">
                                            <p:txEl>
                                              <p:pRg st="10" end="10"/>
                                            </p:txEl>
                                          </p:spTgt>
                                        </p:tgtEl>
                                      </p:cBhvr>
                                    </p:animEffect>
                                    <p:anim calcmode="lin" valueType="num">
                                      <p:cBhvr>
                                        <p:cTn id="43"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12" end="12"/>
                                            </p:txEl>
                                          </p:spTgt>
                                        </p:tgtEl>
                                        <p:attrNameLst>
                                          <p:attrName>style.visibility</p:attrName>
                                        </p:attrNameLst>
                                      </p:cBhvr>
                                      <p:to>
                                        <p:strVal val="visible"/>
                                      </p:to>
                                    </p:set>
                                    <p:animEffect transition="in" filter="fade">
                                      <p:cBhvr>
                                        <p:cTn id="49" dur="1000"/>
                                        <p:tgtEl>
                                          <p:spTgt spid="2">
                                            <p:txEl>
                                              <p:pRg st="12" end="12"/>
                                            </p:txEl>
                                          </p:spTgt>
                                        </p:tgtEl>
                                      </p:cBhvr>
                                    </p:animEffect>
                                    <p:anim calcmode="lin" valueType="num">
                                      <p:cBhvr>
                                        <p:cTn id="50"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9D98AB7-3C4B-10AE-F534-D31709DAAB6B}"/>
              </a:ext>
            </a:extLst>
          </p:cNvPr>
          <p:cNvSpPr txBox="1"/>
          <p:nvPr/>
        </p:nvSpPr>
        <p:spPr>
          <a:xfrm>
            <a:off x="130629" y="119743"/>
            <a:ext cx="11952514" cy="6740307"/>
          </a:xfrm>
          <a:prstGeom prst="rect">
            <a:avLst/>
          </a:prstGeom>
          <a:noFill/>
        </p:spPr>
        <p:txBody>
          <a:bodyPr wrap="square" rtlCol="0">
            <a:spAutoFit/>
          </a:bodyPr>
          <a:lstStyle/>
          <a:p>
            <a:pPr marL="0" indent="0">
              <a:buNone/>
            </a:pPr>
            <a:r>
              <a:rPr kumimoji="1" lang="en-US" altLang="ja-JP" sz="3200" dirty="0">
                <a:latin typeface="Times" pitchFamily="2" charset="0"/>
              </a:rPr>
              <a:t>[</a:t>
            </a:r>
            <a:r>
              <a:rPr kumimoji="1" lang="en-US" altLang="ja-JP" sz="3200" b="1" dirty="0">
                <a:latin typeface="Times" pitchFamily="2" charset="0"/>
              </a:rPr>
              <a:t>Partee</a:t>
            </a:r>
            <a:r>
              <a:rPr kumimoji="1" lang="ja-JP" altLang="en-US" sz="3200" b="1">
                <a:latin typeface="Times" pitchFamily="2" charset="0"/>
              </a:rPr>
              <a:t> </a:t>
            </a:r>
            <a:r>
              <a:rPr kumimoji="1" lang="en-US" altLang="ja-JP" sz="3200" b="1" dirty="0">
                <a:latin typeface="Times" pitchFamily="2" charset="0"/>
              </a:rPr>
              <a:t>&amp; </a:t>
            </a:r>
            <a:r>
              <a:rPr kumimoji="1" lang="en-US" altLang="ja-JP" sz="3200" b="1" dirty="0" err="1">
                <a:latin typeface="Times" pitchFamily="2" charset="0"/>
              </a:rPr>
              <a:t>Borschev</a:t>
            </a:r>
            <a:r>
              <a:rPr kumimoji="1" lang="en-US" altLang="ja-JP" sz="3200" b="1" dirty="0">
                <a:latin typeface="Times" pitchFamily="2" charset="0"/>
              </a:rPr>
              <a:t> (2004, </a:t>
            </a:r>
            <a:r>
              <a:rPr kumimoji="1" lang="ja-JP" altLang="en-US" sz="3200" b="1">
                <a:latin typeface="Times" pitchFamily="2" charset="0"/>
              </a:rPr>
              <a:t>他</a:t>
            </a:r>
            <a:r>
              <a:rPr kumimoji="1" lang="en-US" altLang="ja-JP" sz="3200" b="1" dirty="0">
                <a:latin typeface="Times" pitchFamily="2" charset="0"/>
              </a:rPr>
              <a:t>)</a:t>
            </a:r>
            <a:r>
              <a:rPr kumimoji="1" lang="ja-JP" altLang="en-US" sz="3200" b="1">
                <a:latin typeface="Times" pitchFamily="2" charset="0"/>
              </a:rPr>
              <a:t> による「視点構造説」</a:t>
            </a:r>
            <a:r>
              <a:rPr kumimoji="1" lang="en-US" altLang="ja-JP" sz="3200" dirty="0">
                <a:latin typeface="Times" pitchFamily="2" charset="0"/>
              </a:rPr>
              <a:t>]</a:t>
            </a:r>
            <a:endParaRPr lang="en-US" altLang="ja-JP" sz="2000" dirty="0">
              <a:latin typeface="Times" pitchFamily="2" charset="0"/>
            </a:endParaRPr>
          </a:p>
          <a:p>
            <a:pPr marL="342900" indent="-342900">
              <a:buFont typeface="Wingdings" pitchFamily="2" charset="2"/>
              <a:buChar char="ü"/>
            </a:pPr>
            <a:r>
              <a:rPr lang="en-US" altLang="ja-JP" sz="2000" dirty="0">
                <a:latin typeface="Times" pitchFamily="2" charset="0"/>
              </a:rPr>
              <a:t>NDS-NES</a:t>
            </a:r>
            <a:r>
              <a:rPr lang="ja-JP" altLang="en-US" sz="2000">
                <a:latin typeface="Times" pitchFamily="2" charset="0"/>
              </a:rPr>
              <a:t>の区別にとって決定的なのは情報構造の違いではなく、</a:t>
            </a:r>
            <a:r>
              <a:rPr lang="ja-JP" altLang="en-US" sz="2000" b="1" u="sng">
                <a:latin typeface="Times" pitchFamily="2" charset="0"/>
              </a:rPr>
              <a:t>話し手が出来事を捉える際の「視点の中心の違い」＝「状況構築の順序の違い」</a:t>
            </a:r>
            <a:r>
              <a:rPr lang="ja-JP" altLang="en-US" sz="2000">
                <a:latin typeface="Times" pitchFamily="2" charset="0"/>
              </a:rPr>
              <a:t>であるとする説</a:t>
            </a:r>
            <a:endParaRPr lang="en-US" altLang="ja-JP" sz="2000" dirty="0">
              <a:latin typeface="Times" pitchFamily="2" charset="0"/>
            </a:endParaRPr>
          </a:p>
          <a:p>
            <a:pPr marL="342900" indent="-342900">
              <a:buFont typeface="Wingdings" pitchFamily="2" charset="2"/>
              <a:buChar char="ü"/>
            </a:pPr>
            <a:endParaRPr lang="en-US" altLang="ja-JP" sz="2000" dirty="0">
              <a:latin typeface="Times" pitchFamily="2" charset="0"/>
            </a:endParaRPr>
          </a:p>
          <a:p>
            <a:r>
              <a:rPr lang="en-US" altLang="ja-JP" sz="2000" dirty="0">
                <a:latin typeface="Times" pitchFamily="2" charset="0"/>
              </a:rPr>
              <a:t>(6)	a.	</a:t>
            </a:r>
            <a:r>
              <a:rPr lang="en-US" altLang="ja-JP" sz="2000" b="1" i="1" dirty="0" err="1">
                <a:latin typeface="Times" pitchFamily="2" charset="0"/>
              </a:rPr>
              <a:t>P’ét’a</a:t>
            </a:r>
            <a:r>
              <a:rPr kumimoji="1" lang="en-US" altLang="ja-JP" sz="2000" b="1" i="1" dirty="0">
                <a:latin typeface="Times" pitchFamily="2" charset="0"/>
              </a:rPr>
              <a:t>		</a:t>
            </a:r>
            <a:r>
              <a:rPr kumimoji="1" lang="en-US" altLang="ja-JP" sz="2000" i="1" dirty="0" err="1">
                <a:latin typeface="Times" pitchFamily="2" charset="0"/>
              </a:rPr>
              <a:t>na</a:t>
            </a:r>
            <a:r>
              <a:rPr kumimoji="1" lang="en-US" altLang="ja-JP" sz="2000" i="1" dirty="0">
                <a:latin typeface="Times" pitchFamily="2" charset="0"/>
              </a:rPr>
              <a:t>	</a:t>
            </a:r>
            <a:r>
              <a:rPr kumimoji="1" lang="en-US" altLang="ja-JP" sz="2000" i="1" dirty="0" err="1">
                <a:latin typeface="Times" pitchFamily="2" charset="0"/>
              </a:rPr>
              <a:t>koncért</a:t>
            </a:r>
            <a:r>
              <a:rPr kumimoji="1" lang="en-US" altLang="ja-JP" sz="2000" i="1" dirty="0">
                <a:latin typeface="Times" pitchFamily="2" charset="0"/>
              </a:rPr>
              <a:t>’-e			</a:t>
            </a:r>
            <a:r>
              <a:rPr kumimoji="1" lang="en-US" altLang="ja-JP" sz="2000" i="1" dirty="0" err="1">
                <a:latin typeface="Times" pitchFamily="2" charset="0"/>
              </a:rPr>
              <a:t>n’é</a:t>
            </a:r>
            <a:r>
              <a:rPr kumimoji="1" lang="en-US" altLang="ja-JP" sz="2000" i="1" dirty="0">
                <a:latin typeface="Times" pitchFamily="2" charset="0"/>
              </a:rPr>
              <a:t>		</a:t>
            </a:r>
            <a:r>
              <a:rPr kumimoji="1" lang="en-US" altLang="ja-JP" sz="2000" i="1" dirty="0" err="1">
                <a:latin typeface="Times" pitchFamily="2" charset="0"/>
              </a:rPr>
              <a:t>byl</a:t>
            </a:r>
            <a:r>
              <a:rPr kumimoji="1" lang="en-US" altLang="ja-JP" sz="2000" i="1" dirty="0">
                <a:latin typeface="Times" pitchFamily="2" charset="0"/>
              </a:rPr>
              <a:t>.					</a:t>
            </a:r>
            <a:r>
              <a:rPr kumimoji="1" lang="en-US" altLang="ja-JP" sz="2000" dirty="0">
                <a:latin typeface="Times" pitchFamily="2" charset="0"/>
              </a:rPr>
              <a:t>(Partee &amp; </a:t>
            </a:r>
            <a:r>
              <a:rPr kumimoji="1" lang="en-US" altLang="ja-JP" sz="2000" dirty="0" err="1">
                <a:latin typeface="Times" pitchFamily="2" charset="0"/>
              </a:rPr>
              <a:t>Borschev</a:t>
            </a:r>
            <a:r>
              <a:rPr kumimoji="1" lang="en-US" altLang="ja-JP" sz="2000" dirty="0">
                <a:latin typeface="Times" pitchFamily="2" charset="0"/>
              </a:rPr>
              <a:t> 2004: 218)</a:t>
            </a:r>
          </a:p>
          <a:p>
            <a:r>
              <a:rPr kumimoji="1" lang="en-US" altLang="ja-JP" sz="2000" i="1" dirty="0">
                <a:latin typeface="Times" pitchFamily="2" charset="0"/>
              </a:rPr>
              <a:t>		</a:t>
            </a:r>
            <a:r>
              <a:rPr kumimoji="1" lang="en-US" altLang="ja-JP" sz="2000" b="1" dirty="0" err="1">
                <a:latin typeface="Times" pitchFamily="2" charset="0"/>
              </a:rPr>
              <a:t>Petja</a:t>
            </a:r>
            <a:r>
              <a:rPr kumimoji="1" lang="en-US" altLang="ja-JP" sz="2000" b="1" dirty="0">
                <a:latin typeface="Times" pitchFamily="2" charset="0"/>
              </a:rPr>
              <a:t>-</a:t>
            </a:r>
            <a:r>
              <a:rPr kumimoji="1" lang="en-US" altLang="ja-JP" sz="2000" b="1" cap="small" dirty="0">
                <a:latin typeface="Times" pitchFamily="2" charset="0"/>
              </a:rPr>
              <a:t>nom</a:t>
            </a:r>
            <a:r>
              <a:rPr kumimoji="1" lang="en-US" altLang="ja-JP" sz="2000" dirty="0">
                <a:latin typeface="Times" pitchFamily="2" charset="0"/>
              </a:rPr>
              <a:t>	at	concert-</a:t>
            </a:r>
            <a:r>
              <a:rPr kumimoji="1" lang="en-US" altLang="ja-JP" sz="2000" cap="small" dirty="0">
                <a:latin typeface="Times" pitchFamily="2" charset="0"/>
              </a:rPr>
              <a:t>m.sg.loc</a:t>
            </a:r>
            <a:r>
              <a:rPr kumimoji="1" lang="en-US" altLang="ja-JP" sz="2000" dirty="0">
                <a:latin typeface="Times" pitchFamily="2" charset="0"/>
              </a:rPr>
              <a:t>		</a:t>
            </a:r>
            <a:r>
              <a:rPr kumimoji="1" lang="en-US" altLang="ja-JP" sz="2000" cap="small" dirty="0">
                <a:latin typeface="Times" pitchFamily="2" charset="0"/>
              </a:rPr>
              <a:t>neg</a:t>
            </a:r>
            <a:r>
              <a:rPr kumimoji="1" lang="en-US" altLang="ja-JP" sz="2000" dirty="0">
                <a:latin typeface="Times" pitchFamily="2" charset="0"/>
              </a:rPr>
              <a:t>		be-</a:t>
            </a:r>
            <a:r>
              <a:rPr kumimoji="1" lang="en-US" altLang="ja-JP" sz="2000" cap="small" dirty="0">
                <a:latin typeface="Times" pitchFamily="2" charset="0"/>
              </a:rPr>
              <a:t>m.sg.past.</a:t>
            </a:r>
            <a:endParaRPr kumimoji="1" lang="en-US" altLang="ja-JP" sz="2000" b="1" cap="small" dirty="0">
              <a:latin typeface="Times" pitchFamily="2" charset="0"/>
            </a:endParaRPr>
          </a:p>
          <a:p>
            <a:r>
              <a:rPr kumimoji="1" lang="en-US" altLang="ja-JP" sz="2000" cap="small" dirty="0">
                <a:latin typeface="Times" pitchFamily="2" charset="0"/>
              </a:rPr>
              <a:t>		</a:t>
            </a:r>
            <a:r>
              <a:rPr kumimoji="1" lang="ja-JP" altLang="en-US" sz="2000" cap="small">
                <a:latin typeface="Times" pitchFamily="2" charset="0"/>
              </a:rPr>
              <a:t>「ペーチャはコンサートに行かなかったよ」</a:t>
            </a:r>
            <a:endParaRPr kumimoji="1" lang="en-US" altLang="ja-JP" sz="2000" cap="small" dirty="0">
              <a:latin typeface="Times" pitchFamily="2" charset="0"/>
            </a:endParaRPr>
          </a:p>
          <a:p>
            <a:endParaRPr kumimoji="1" lang="en-US" altLang="ja-JP" sz="2000" dirty="0">
              <a:latin typeface="Times" pitchFamily="2" charset="0"/>
            </a:endParaRPr>
          </a:p>
          <a:p>
            <a:r>
              <a:rPr lang="en-US" altLang="ja-JP" sz="2000" dirty="0">
                <a:latin typeface="Times" pitchFamily="2" charset="0"/>
              </a:rPr>
              <a:t>	b.	</a:t>
            </a:r>
            <a:r>
              <a:rPr lang="en-US" altLang="ja-JP" sz="2000" b="1" i="1" dirty="0">
                <a:highlight>
                  <a:srgbClr val="00FF00"/>
                </a:highlight>
                <a:latin typeface="Times" pitchFamily="2" charset="0"/>
              </a:rPr>
              <a:t>P’</a:t>
            </a:r>
            <a:r>
              <a:rPr lang="en-US" altLang="ja-JP" sz="2000" b="1" i="1" dirty="0" err="1">
                <a:highlight>
                  <a:srgbClr val="00FF00"/>
                </a:highlight>
                <a:latin typeface="Times" pitchFamily="2" charset="0"/>
              </a:rPr>
              <a:t>ét</a:t>
            </a:r>
            <a:r>
              <a:rPr lang="en-US" altLang="ja-JP" sz="2000" b="1" i="1" dirty="0">
                <a:highlight>
                  <a:srgbClr val="00FF00"/>
                </a:highlight>
                <a:latin typeface="Times" pitchFamily="2" charset="0"/>
              </a:rPr>
              <a:t>’-</a:t>
            </a:r>
            <a:r>
              <a:rPr lang="en-US" altLang="ja-JP" sz="2000" b="1" i="1" dirty="0" err="1">
                <a:highlight>
                  <a:srgbClr val="00FF00"/>
                </a:highlight>
                <a:latin typeface="Times" pitchFamily="2" charset="0"/>
              </a:rPr>
              <a:t>i</a:t>
            </a:r>
            <a:r>
              <a:rPr kumimoji="1" lang="en-US" altLang="ja-JP" sz="2000" b="1" i="1" dirty="0">
                <a:latin typeface="Times" pitchFamily="2" charset="0"/>
              </a:rPr>
              <a:t>		</a:t>
            </a:r>
            <a:r>
              <a:rPr kumimoji="1" lang="en-US" altLang="ja-JP" sz="2000" i="1" dirty="0" err="1">
                <a:latin typeface="Times" pitchFamily="2" charset="0"/>
              </a:rPr>
              <a:t>na</a:t>
            </a:r>
            <a:r>
              <a:rPr kumimoji="1" lang="en-US" altLang="ja-JP" sz="2000" i="1" dirty="0">
                <a:latin typeface="Times" pitchFamily="2" charset="0"/>
              </a:rPr>
              <a:t>	</a:t>
            </a:r>
            <a:r>
              <a:rPr kumimoji="1" lang="en-US" altLang="ja-JP" sz="2000" i="1" dirty="0" err="1">
                <a:latin typeface="Times" pitchFamily="2" charset="0"/>
              </a:rPr>
              <a:t>koncért</a:t>
            </a:r>
            <a:r>
              <a:rPr kumimoji="1" lang="en-US" altLang="ja-JP" sz="2000" i="1" dirty="0">
                <a:latin typeface="Times" pitchFamily="2" charset="0"/>
              </a:rPr>
              <a:t>’-e			</a:t>
            </a:r>
            <a:r>
              <a:rPr kumimoji="1" lang="en-US" altLang="ja-JP" sz="2000" i="1" dirty="0" err="1">
                <a:latin typeface="Times" pitchFamily="2" charset="0"/>
              </a:rPr>
              <a:t>n’é</a:t>
            </a:r>
            <a:r>
              <a:rPr kumimoji="1" lang="en-US" altLang="ja-JP" sz="2000" i="1" dirty="0">
                <a:latin typeface="Times" pitchFamily="2" charset="0"/>
              </a:rPr>
              <a:t>		</a:t>
            </a:r>
            <a:r>
              <a:rPr kumimoji="1" lang="en-US" altLang="ja-JP" sz="2000" i="1" dirty="0" err="1">
                <a:latin typeface="Times" pitchFamily="2" charset="0"/>
              </a:rPr>
              <a:t>bylo</a:t>
            </a:r>
            <a:r>
              <a:rPr kumimoji="1" lang="en-US" altLang="ja-JP" sz="2000" i="1" dirty="0">
                <a:latin typeface="Times" pitchFamily="2" charset="0"/>
              </a:rPr>
              <a:t>.				</a:t>
            </a:r>
            <a:r>
              <a:rPr kumimoji="1" lang="en-US" altLang="ja-JP" sz="2000" dirty="0">
                <a:latin typeface="Times" pitchFamily="2" charset="0"/>
              </a:rPr>
              <a:t>(loc. cit.)</a:t>
            </a:r>
          </a:p>
          <a:p>
            <a:r>
              <a:rPr kumimoji="1" lang="en-US" altLang="ja-JP" sz="2000" i="1" dirty="0">
                <a:latin typeface="Times" pitchFamily="2" charset="0"/>
              </a:rPr>
              <a:t>		</a:t>
            </a:r>
            <a:r>
              <a:rPr kumimoji="1" lang="en-US" altLang="ja-JP" sz="2000" b="1" dirty="0" err="1">
                <a:latin typeface="Times" pitchFamily="2" charset="0"/>
              </a:rPr>
              <a:t>Petja</a:t>
            </a:r>
            <a:r>
              <a:rPr kumimoji="1" lang="en-US" altLang="ja-JP" sz="2000" b="1" dirty="0">
                <a:latin typeface="Times" pitchFamily="2" charset="0"/>
              </a:rPr>
              <a:t>-</a:t>
            </a:r>
            <a:r>
              <a:rPr kumimoji="1" lang="en-US" altLang="ja-JP" sz="2000" b="1" cap="small" dirty="0">
                <a:highlight>
                  <a:srgbClr val="00FF00"/>
                </a:highlight>
                <a:latin typeface="Times" pitchFamily="2" charset="0"/>
              </a:rPr>
              <a:t>gen</a:t>
            </a:r>
            <a:r>
              <a:rPr kumimoji="1" lang="en-US" altLang="ja-JP" sz="2000" dirty="0">
                <a:latin typeface="Times" pitchFamily="2" charset="0"/>
              </a:rPr>
              <a:t>	at	concert-</a:t>
            </a:r>
            <a:r>
              <a:rPr kumimoji="1" lang="en-US" altLang="ja-JP" sz="2000" cap="small" dirty="0">
                <a:latin typeface="Times" pitchFamily="2" charset="0"/>
              </a:rPr>
              <a:t>m.sg.loc</a:t>
            </a:r>
            <a:r>
              <a:rPr kumimoji="1" lang="en-US" altLang="ja-JP" sz="2000" dirty="0">
                <a:latin typeface="Times" pitchFamily="2" charset="0"/>
              </a:rPr>
              <a:t>		</a:t>
            </a:r>
            <a:r>
              <a:rPr kumimoji="1" lang="en-US" altLang="ja-JP" sz="2000" cap="small" dirty="0">
                <a:latin typeface="Times" pitchFamily="2" charset="0"/>
              </a:rPr>
              <a:t>neg</a:t>
            </a:r>
            <a:r>
              <a:rPr kumimoji="1" lang="en-US" altLang="ja-JP" sz="2000" dirty="0">
                <a:latin typeface="Times" pitchFamily="2" charset="0"/>
              </a:rPr>
              <a:t>		be-</a:t>
            </a:r>
            <a:r>
              <a:rPr kumimoji="1" lang="en-US" altLang="ja-JP" sz="2000" cap="small" dirty="0" err="1">
                <a:latin typeface="Times" pitchFamily="2" charset="0"/>
              </a:rPr>
              <a:t>n.sg.past</a:t>
            </a:r>
            <a:r>
              <a:rPr kumimoji="1" lang="en-US" altLang="ja-JP" sz="2000" cap="small" dirty="0">
                <a:latin typeface="Times" pitchFamily="2" charset="0"/>
              </a:rPr>
              <a:t>.</a:t>
            </a:r>
            <a:endParaRPr kumimoji="1" lang="en-US" altLang="ja-JP" sz="2000" b="1" cap="small" dirty="0">
              <a:latin typeface="Times" pitchFamily="2" charset="0"/>
            </a:endParaRPr>
          </a:p>
          <a:p>
            <a:r>
              <a:rPr kumimoji="1" lang="en-US" altLang="ja-JP" sz="2000" cap="small" dirty="0">
                <a:latin typeface="Times" pitchFamily="2" charset="0"/>
              </a:rPr>
              <a:t>		</a:t>
            </a:r>
            <a:r>
              <a:rPr kumimoji="1" lang="ja-JP" altLang="en-US" sz="2000" cap="small">
                <a:latin typeface="Times" pitchFamily="2" charset="0"/>
              </a:rPr>
              <a:t>「ペーチャはコンサートに来てなかったよ」</a:t>
            </a:r>
            <a:endParaRPr kumimoji="1" lang="en-US" altLang="ja-JP" sz="2000" cap="small" dirty="0">
              <a:latin typeface="Times" pitchFamily="2" charset="0"/>
            </a:endParaRPr>
          </a:p>
          <a:p>
            <a:pPr marL="0" indent="0">
              <a:buNone/>
            </a:pPr>
            <a:endParaRPr kumimoji="1" lang="en-US" altLang="ja-JP" sz="2000" dirty="0">
              <a:latin typeface="Times" pitchFamily="2" charset="0"/>
            </a:endParaRPr>
          </a:p>
          <a:p>
            <a:r>
              <a:rPr kumimoji="1" lang="en-US" altLang="ja-JP" sz="2000" dirty="0">
                <a:latin typeface="Times" pitchFamily="2" charset="0"/>
              </a:rPr>
              <a:t>(7)		—</a:t>
            </a:r>
            <a:r>
              <a:rPr kumimoji="1" lang="en-US" altLang="ja-JP" sz="2000" i="1" dirty="0" err="1">
                <a:latin typeface="Times" pitchFamily="2" charset="0"/>
              </a:rPr>
              <a:t>Koncért</a:t>
            </a:r>
            <a:r>
              <a:rPr kumimoji="1" lang="en-US" altLang="ja-JP" sz="2000" i="1" dirty="0">
                <a:latin typeface="Times" pitchFamily="2" charset="0"/>
              </a:rPr>
              <a:t>-a</a:t>
            </a:r>
            <a:r>
              <a:rPr lang="en-US" altLang="ja-JP" sz="2000" b="1" i="1" dirty="0">
                <a:effectLst/>
                <a:latin typeface="Times" pitchFamily="2" charset="0"/>
              </a:rPr>
              <a:t>			</a:t>
            </a:r>
            <a:r>
              <a:rPr lang="en-US" altLang="ja-JP" sz="2000" i="1" dirty="0" err="1">
                <a:effectLst/>
                <a:latin typeface="Times" pitchFamily="2" charset="0"/>
              </a:rPr>
              <a:t>n’é</a:t>
            </a:r>
            <a:r>
              <a:rPr lang="en-US" altLang="ja-JP" sz="2000" b="1" i="1" dirty="0">
                <a:effectLst/>
                <a:latin typeface="Times" pitchFamily="2" charset="0"/>
              </a:rPr>
              <a:t> </a:t>
            </a:r>
            <a:r>
              <a:rPr lang="en-US" altLang="ja-JP" sz="2000" i="1" dirty="0">
                <a:latin typeface="Times" pitchFamily="2" charset="0"/>
              </a:rPr>
              <a:t>		</a:t>
            </a:r>
            <a:r>
              <a:rPr lang="en-US" altLang="ja-JP" sz="2000" i="1" dirty="0" err="1">
                <a:latin typeface="Times" pitchFamily="2" charset="0"/>
              </a:rPr>
              <a:t>bylo</a:t>
            </a:r>
            <a:r>
              <a:rPr lang="en-US" altLang="ja-JP" sz="2000" i="1" dirty="0">
                <a:latin typeface="Times" pitchFamily="2" charset="0"/>
              </a:rPr>
              <a:t>.								</a:t>
            </a:r>
            <a:r>
              <a:rPr lang="en-US" altLang="ja-JP" sz="2000" dirty="0">
                <a:latin typeface="Times" pitchFamily="2" charset="0"/>
              </a:rPr>
              <a:t>(loc. cit.)</a:t>
            </a:r>
            <a:endParaRPr lang="en-US" altLang="ja-JP" sz="2000" dirty="0">
              <a:effectLst/>
              <a:latin typeface="Times" pitchFamily="2" charset="0"/>
            </a:endParaRPr>
          </a:p>
          <a:p>
            <a:pPr marL="0" indent="0">
              <a:buNone/>
            </a:pPr>
            <a:r>
              <a:rPr lang="en-US" altLang="ja-JP" sz="2000" dirty="0">
                <a:latin typeface="Times" pitchFamily="2" charset="0"/>
              </a:rPr>
              <a:t>		—concert-</a:t>
            </a:r>
            <a:r>
              <a:rPr lang="en-US" altLang="ja-JP" sz="2000" cap="small" dirty="0">
                <a:latin typeface="Times" pitchFamily="2" charset="0"/>
              </a:rPr>
              <a:t>m.sg.gen</a:t>
            </a:r>
            <a:r>
              <a:rPr lang="en-US" altLang="ja-JP" sz="2000" dirty="0">
                <a:latin typeface="Times" pitchFamily="2" charset="0"/>
              </a:rPr>
              <a:t>	</a:t>
            </a:r>
            <a:r>
              <a:rPr lang="en-US" altLang="ja-JP" sz="2000" cap="small" dirty="0">
                <a:latin typeface="Times" pitchFamily="2" charset="0"/>
              </a:rPr>
              <a:t>neg</a:t>
            </a:r>
            <a:r>
              <a:rPr lang="en-US" altLang="ja-JP" sz="2000" dirty="0">
                <a:latin typeface="Times" pitchFamily="2" charset="0"/>
              </a:rPr>
              <a:t>		be-</a:t>
            </a:r>
            <a:r>
              <a:rPr lang="en-US" altLang="ja-JP" sz="2000" cap="small" dirty="0">
                <a:latin typeface="Times" pitchFamily="2" charset="0"/>
              </a:rPr>
              <a:t>n.sg.past</a:t>
            </a:r>
          </a:p>
          <a:p>
            <a:pPr marL="0" indent="0">
              <a:buNone/>
            </a:pPr>
            <a:r>
              <a:rPr lang="en-US" altLang="ja-JP" sz="2000" dirty="0">
                <a:latin typeface="Times" pitchFamily="2" charset="0"/>
              </a:rPr>
              <a:t>		</a:t>
            </a:r>
            <a:r>
              <a:rPr lang="ja-JP" altLang="en-US" sz="2000">
                <a:latin typeface="Times" pitchFamily="2" charset="0"/>
              </a:rPr>
              <a:t>「</a:t>
            </a:r>
            <a:r>
              <a:rPr lang="en-US" altLang="ja-JP" sz="2000" dirty="0">
                <a:latin typeface="Times" pitchFamily="2" charset="0"/>
              </a:rPr>
              <a:t>(</a:t>
            </a:r>
            <a:r>
              <a:rPr lang="ja-JP" altLang="en-US" sz="2000">
                <a:latin typeface="Times" pitchFamily="2" charset="0"/>
              </a:rPr>
              <a:t>だって</a:t>
            </a:r>
            <a:r>
              <a:rPr lang="en-US" altLang="ja-JP" sz="2000" dirty="0">
                <a:latin typeface="Times" pitchFamily="2" charset="0"/>
              </a:rPr>
              <a:t>)</a:t>
            </a:r>
            <a:r>
              <a:rPr lang="ja-JP" altLang="en-US" sz="2000">
                <a:latin typeface="Times" pitchFamily="2" charset="0"/>
              </a:rPr>
              <a:t>コンサートなんてなかった</a:t>
            </a:r>
            <a:r>
              <a:rPr lang="en-US" altLang="ja-JP" sz="2000" dirty="0">
                <a:latin typeface="Times" pitchFamily="2" charset="0"/>
              </a:rPr>
              <a:t>(</a:t>
            </a:r>
            <a:r>
              <a:rPr lang="ja-JP" altLang="en-US" sz="2000">
                <a:latin typeface="Times" pitchFamily="2" charset="0"/>
              </a:rPr>
              <a:t>から</a:t>
            </a:r>
            <a:r>
              <a:rPr lang="en-US" altLang="ja-JP" sz="2000" dirty="0">
                <a:latin typeface="Times" pitchFamily="2" charset="0"/>
              </a:rPr>
              <a:t>)</a:t>
            </a:r>
            <a:r>
              <a:rPr lang="ja-JP" altLang="en-US" sz="2000">
                <a:latin typeface="Times" pitchFamily="2" charset="0"/>
              </a:rPr>
              <a:t>」</a:t>
            </a:r>
            <a:endParaRPr lang="en-US" altLang="ja-JP" sz="2000" dirty="0">
              <a:latin typeface="Times" pitchFamily="2" charset="0"/>
            </a:endParaRPr>
          </a:p>
          <a:p>
            <a:pPr marL="0" indent="0">
              <a:buNone/>
            </a:pPr>
            <a:endParaRPr lang="en-US" altLang="ja-JP" sz="2000" dirty="0">
              <a:latin typeface="Times" pitchFamily="2" charset="0"/>
            </a:endParaRPr>
          </a:p>
          <a:p>
            <a:pPr marL="342900" indent="-342900">
              <a:buFont typeface="Wingdings" pitchFamily="2" charset="2"/>
              <a:buChar char="ü"/>
            </a:pPr>
            <a:r>
              <a:rPr lang="ja-JP" altLang="en-US" sz="2000">
                <a:latin typeface="Times" pitchFamily="2" charset="0"/>
              </a:rPr>
              <a:t>同じ話し手が </a:t>
            </a:r>
            <a:r>
              <a:rPr lang="en-US" altLang="ja-JP" sz="2000" dirty="0">
                <a:latin typeface="Times" pitchFamily="2" charset="0"/>
              </a:rPr>
              <a:t>(6a)</a:t>
            </a:r>
            <a:r>
              <a:rPr lang="ja-JP" altLang="en-US" sz="2000">
                <a:latin typeface="Times" pitchFamily="2" charset="0"/>
              </a:rPr>
              <a:t> の後に </a:t>
            </a:r>
            <a:r>
              <a:rPr lang="en-US" altLang="ja-JP" sz="2000" dirty="0">
                <a:latin typeface="Times" pitchFamily="2" charset="0"/>
              </a:rPr>
              <a:t>(7)</a:t>
            </a:r>
            <a:r>
              <a:rPr lang="ja-JP" altLang="en-US" sz="2000">
                <a:latin typeface="Times" pitchFamily="2" charset="0"/>
              </a:rPr>
              <a:t> を続けるのは自然だが、</a:t>
            </a:r>
            <a:r>
              <a:rPr lang="en-US" altLang="ja-JP" sz="2000" u="sng" dirty="0">
                <a:latin typeface="Times" pitchFamily="2" charset="0"/>
              </a:rPr>
              <a:t>(6b) </a:t>
            </a:r>
            <a:r>
              <a:rPr lang="ja-JP" altLang="en-US" sz="2000" u="sng">
                <a:latin typeface="Times" pitchFamily="2" charset="0"/>
              </a:rPr>
              <a:t>の後に</a:t>
            </a:r>
            <a:r>
              <a:rPr lang="en-US" altLang="ja-JP" sz="2000" u="sng" dirty="0">
                <a:latin typeface="Times" pitchFamily="2" charset="0"/>
              </a:rPr>
              <a:t> (7)</a:t>
            </a:r>
            <a:r>
              <a:rPr lang="ja-JP" altLang="en-US" sz="2000" u="sng">
                <a:latin typeface="Times" pitchFamily="2" charset="0"/>
              </a:rPr>
              <a:t> を続けるのは奇妙に響く</a:t>
            </a:r>
            <a:endParaRPr lang="en-US" altLang="ja-JP" sz="2000" u="sng" dirty="0">
              <a:latin typeface="Times" pitchFamily="2" charset="0"/>
            </a:endParaRPr>
          </a:p>
          <a:p>
            <a:pPr marL="342900" indent="-342900">
              <a:buFont typeface="Wingdings" pitchFamily="2" charset="2"/>
              <a:buChar char="ü"/>
            </a:pPr>
            <a:r>
              <a:rPr lang="ja-JP" altLang="en-US" sz="2000">
                <a:latin typeface="Times" pitchFamily="2" charset="0"/>
              </a:rPr>
              <a:t>これは</a:t>
            </a:r>
            <a:r>
              <a:rPr lang="en-US" altLang="ja-JP" sz="2000" dirty="0">
                <a:latin typeface="Times" pitchFamily="2" charset="0"/>
              </a:rPr>
              <a:t> (6b) </a:t>
            </a:r>
            <a:r>
              <a:rPr lang="ja-JP" altLang="en-US" sz="2000">
                <a:latin typeface="Times" pitchFamily="2" charset="0"/>
              </a:rPr>
              <a:t>を発話する</a:t>
            </a:r>
            <a:r>
              <a:rPr lang="ja-JP" altLang="en-US" sz="2000" u="sng">
                <a:highlight>
                  <a:srgbClr val="00FFFF"/>
                </a:highlight>
                <a:latin typeface="Times" pitchFamily="2" charset="0"/>
              </a:rPr>
              <a:t>話し手が「自身がコンサート会場にいて、そこでペーチャを見かけなかった」という報告をしているように聞こえる</a:t>
            </a:r>
            <a:r>
              <a:rPr lang="ja-JP" altLang="en-US" sz="2000">
                <a:latin typeface="Times" pitchFamily="2" charset="0"/>
              </a:rPr>
              <a:t>ためである</a:t>
            </a:r>
            <a:endParaRPr lang="en-US" altLang="ja-JP" sz="2000" dirty="0">
              <a:latin typeface="Times" pitchFamily="2" charset="0"/>
            </a:endParaRPr>
          </a:p>
          <a:p>
            <a:pPr marL="342900" indent="-342900">
              <a:buFont typeface="Wingdings" pitchFamily="2" charset="2"/>
              <a:buChar char="ü"/>
            </a:pPr>
            <a:r>
              <a:rPr lang="en-US" altLang="ja-JP" sz="2000" dirty="0">
                <a:latin typeface="Times" pitchFamily="2" charset="0"/>
              </a:rPr>
              <a:t>(6a, b)</a:t>
            </a:r>
            <a:r>
              <a:rPr lang="ja-JP" altLang="en-US" sz="2000">
                <a:latin typeface="Times" pitchFamily="2" charset="0"/>
              </a:rPr>
              <a:t>双方においてペーチャは</a:t>
            </a:r>
            <a:r>
              <a:rPr lang="en-US" altLang="ja-JP" sz="2000" dirty="0">
                <a:latin typeface="Times" pitchFamily="2" charset="0"/>
              </a:rPr>
              <a:t>Theme</a:t>
            </a:r>
            <a:r>
              <a:rPr lang="ja-JP" altLang="en-US" sz="2000">
                <a:latin typeface="Times" pitchFamily="2" charset="0"/>
              </a:rPr>
              <a:t>であり、主たる動詞も同じである</a:t>
            </a:r>
            <a:endParaRPr lang="en-US" altLang="ja-JP" sz="2000" dirty="0">
              <a:latin typeface="Times" pitchFamily="2" charset="0"/>
            </a:endParaRPr>
          </a:p>
          <a:p>
            <a:pPr marL="800100" lvl="1" indent="-342900">
              <a:buFont typeface="Wingdings" pitchFamily="2" charset="2"/>
              <a:buChar char="Ø"/>
            </a:pPr>
            <a:r>
              <a:rPr lang="ja-JP" altLang="en-US" sz="2000">
                <a:latin typeface="Times" pitchFamily="2" charset="0"/>
              </a:rPr>
              <a:t>情報構造にも動詞の意味にも差はない＝</a:t>
            </a:r>
            <a:r>
              <a:rPr lang="ja-JP" altLang="en-US" sz="2000" b="1" u="sng">
                <a:highlight>
                  <a:srgbClr val="00FF00"/>
                </a:highlight>
                <a:latin typeface="Times" pitchFamily="2" charset="0"/>
              </a:rPr>
              <a:t>「話し手の状況構築の順序」</a:t>
            </a:r>
            <a:r>
              <a:rPr lang="ja-JP" altLang="en-US" sz="2000">
                <a:highlight>
                  <a:srgbClr val="00FF00"/>
                </a:highlight>
                <a:latin typeface="Times" pitchFamily="2" charset="0"/>
              </a:rPr>
              <a:t>で差が生じている</a:t>
            </a:r>
            <a:endParaRPr lang="en-US" altLang="ja-JP" sz="2000" dirty="0">
              <a:highlight>
                <a:srgbClr val="00FF00"/>
              </a:highlight>
              <a:latin typeface="Times" pitchFamily="2" charset="0"/>
            </a:endParaRPr>
          </a:p>
        </p:txBody>
      </p:sp>
    </p:spTree>
    <p:extLst>
      <p:ext uri="{BB962C8B-B14F-4D97-AF65-F5344CB8AC3E}">
        <p14:creationId xmlns:p14="http://schemas.microsoft.com/office/powerpoint/2010/main" val="4056561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1000"/>
                                        <p:tgtEl>
                                          <p:spTgt spid="2">
                                            <p:txEl>
                                              <p:pRg st="3" end="3"/>
                                            </p:txEl>
                                          </p:spTgt>
                                        </p:tgtEl>
                                      </p:cBhvr>
                                    </p:animEffect>
                                    <p:anim calcmode="lin" valueType="num">
                                      <p:cBhvr>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1000"/>
                                        <p:tgtEl>
                                          <p:spTgt spid="2">
                                            <p:txEl>
                                              <p:pRg st="4" end="4"/>
                                            </p:txEl>
                                          </p:spTgt>
                                        </p:tgtEl>
                                      </p:cBhvr>
                                    </p:animEffect>
                                    <p:anim calcmode="lin" valueType="num">
                                      <p:cBhvr>
                                        <p:cTn id="2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fade">
                                      <p:cBhvr>
                                        <p:cTn id="24" dur="1000"/>
                                        <p:tgtEl>
                                          <p:spTgt spid="2">
                                            <p:txEl>
                                              <p:pRg st="5" end="5"/>
                                            </p:txEl>
                                          </p:spTgt>
                                        </p:tgtEl>
                                      </p:cBhvr>
                                    </p:animEffect>
                                    <p:anim calcmode="lin" valueType="num">
                                      <p:cBhvr>
                                        <p:cTn id="25"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Effect transition="in" filter="fade">
                                      <p:cBhvr>
                                        <p:cTn id="31" dur="1000"/>
                                        <p:tgtEl>
                                          <p:spTgt spid="2">
                                            <p:txEl>
                                              <p:pRg st="7" end="7"/>
                                            </p:txEl>
                                          </p:spTgt>
                                        </p:tgtEl>
                                      </p:cBhvr>
                                    </p:animEffect>
                                    <p:anim calcmode="lin" valueType="num">
                                      <p:cBhvr>
                                        <p:cTn id="32"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7" end="7"/>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
                                            <p:txEl>
                                              <p:pRg st="8" end="8"/>
                                            </p:txEl>
                                          </p:spTgt>
                                        </p:tgtEl>
                                        <p:attrNameLst>
                                          <p:attrName>style.visibility</p:attrName>
                                        </p:attrNameLst>
                                      </p:cBhvr>
                                      <p:to>
                                        <p:strVal val="visible"/>
                                      </p:to>
                                    </p:set>
                                    <p:animEffect transition="in" filter="fade">
                                      <p:cBhvr>
                                        <p:cTn id="36" dur="1000"/>
                                        <p:tgtEl>
                                          <p:spTgt spid="2">
                                            <p:txEl>
                                              <p:pRg st="8" end="8"/>
                                            </p:txEl>
                                          </p:spTgt>
                                        </p:tgtEl>
                                      </p:cBhvr>
                                    </p:animEffect>
                                    <p:anim calcmode="lin" valueType="num">
                                      <p:cBhvr>
                                        <p:cTn id="37"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8" end="8"/>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animEffect transition="in" filter="fade">
                                      <p:cBhvr>
                                        <p:cTn id="41" dur="1000"/>
                                        <p:tgtEl>
                                          <p:spTgt spid="2">
                                            <p:txEl>
                                              <p:pRg st="9" end="9"/>
                                            </p:txEl>
                                          </p:spTgt>
                                        </p:tgtEl>
                                      </p:cBhvr>
                                    </p:animEffect>
                                    <p:anim calcmode="lin" valueType="num">
                                      <p:cBhvr>
                                        <p:cTn id="42"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2">
                                            <p:txEl>
                                              <p:pRg st="11" end="11"/>
                                            </p:txEl>
                                          </p:spTgt>
                                        </p:tgtEl>
                                        <p:attrNameLst>
                                          <p:attrName>style.visibility</p:attrName>
                                        </p:attrNameLst>
                                      </p:cBhvr>
                                      <p:to>
                                        <p:strVal val="visible"/>
                                      </p:to>
                                    </p:set>
                                    <p:animEffect transition="in" filter="fade">
                                      <p:cBhvr>
                                        <p:cTn id="48" dur="1000"/>
                                        <p:tgtEl>
                                          <p:spTgt spid="2">
                                            <p:txEl>
                                              <p:pRg st="11" end="11"/>
                                            </p:txEl>
                                          </p:spTgt>
                                        </p:tgtEl>
                                      </p:cBhvr>
                                    </p:animEffect>
                                    <p:anim calcmode="lin" valueType="num">
                                      <p:cBhvr>
                                        <p:cTn id="49"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50" dur="1000" fill="hold"/>
                                        <p:tgtEl>
                                          <p:spTgt spid="2">
                                            <p:txEl>
                                              <p:pRg st="11" end="11"/>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2">
                                            <p:txEl>
                                              <p:pRg st="12" end="12"/>
                                            </p:txEl>
                                          </p:spTgt>
                                        </p:tgtEl>
                                        <p:attrNameLst>
                                          <p:attrName>style.visibility</p:attrName>
                                        </p:attrNameLst>
                                      </p:cBhvr>
                                      <p:to>
                                        <p:strVal val="visible"/>
                                      </p:to>
                                    </p:set>
                                    <p:animEffect transition="in" filter="fade">
                                      <p:cBhvr>
                                        <p:cTn id="53" dur="1000"/>
                                        <p:tgtEl>
                                          <p:spTgt spid="2">
                                            <p:txEl>
                                              <p:pRg st="12" end="12"/>
                                            </p:txEl>
                                          </p:spTgt>
                                        </p:tgtEl>
                                      </p:cBhvr>
                                    </p:animEffect>
                                    <p:anim calcmode="lin" valueType="num">
                                      <p:cBhvr>
                                        <p:cTn id="54"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55" dur="1000" fill="hold"/>
                                        <p:tgtEl>
                                          <p:spTgt spid="2">
                                            <p:txEl>
                                              <p:pRg st="12" end="12"/>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2">
                                            <p:txEl>
                                              <p:pRg st="13" end="13"/>
                                            </p:txEl>
                                          </p:spTgt>
                                        </p:tgtEl>
                                        <p:attrNameLst>
                                          <p:attrName>style.visibility</p:attrName>
                                        </p:attrNameLst>
                                      </p:cBhvr>
                                      <p:to>
                                        <p:strVal val="visible"/>
                                      </p:to>
                                    </p:set>
                                    <p:animEffect transition="in" filter="fade">
                                      <p:cBhvr>
                                        <p:cTn id="58" dur="1000"/>
                                        <p:tgtEl>
                                          <p:spTgt spid="2">
                                            <p:txEl>
                                              <p:pRg st="13" end="13"/>
                                            </p:txEl>
                                          </p:spTgt>
                                        </p:tgtEl>
                                      </p:cBhvr>
                                    </p:animEffect>
                                    <p:anim calcmode="lin" valueType="num">
                                      <p:cBhvr>
                                        <p:cTn id="59"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60" dur="1000" fill="hold"/>
                                        <p:tgtEl>
                                          <p:spTgt spid="2">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2">
                                            <p:txEl>
                                              <p:pRg st="15" end="15"/>
                                            </p:txEl>
                                          </p:spTgt>
                                        </p:tgtEl>
                                        <p:attrNameLst>
                                          <p:attrName>style.visibility</p:attrName>
                                        </p:attrNameLst>
                                      </p:cBhvr>
                                      <p:to>
                                        <p:strVal val="visible"/>
                                      </p:to>
                                    </p:set>
                                    <p:animEffect transition="in" filter="fade">
                                      <p:cBhvr>
                                        <p:cTn id="65" dur="1000"/>
                                        <p:tgtEl>
                                          <p:spTgt spid="2">
                                            <p:txEl>
                                              <p:pRg st="15" end="15"/>
                                            </p:txEl>
                                          </p:spTgt>
                                        </p:tgtEl>
                                      </p:cBhvr>
                                    </p:animEffect>
                                    <p:anim calcmode="lin" valueType="num">
                                      <p:cBhvr>
                                        <p:cTn id="66" dur="1000" fill="hold"/>
                                        <p:tgtEl>
                                          <p:spTgt spid="2">
                                            <p:txEl>
                                              <p:pRg st="15" end="15"/>
                                            </p:txEl>
                                          </p:spTgt>
                                        </p:tgtEl>
                                        <p:attrNameLst>
                                          <p:attrName>ppt_x</p:attrName>
                                        </p:attrNameLst>
                                      </p:cBhvr>
                                      <p:tavLst>
                                        <p:tav tm="0">
                                          <p:val>
                                            <p:strVal val="#ppt_x"/>
                                          </p:val>
                                        </p:tav>
                                        <p:tav tm="100000">
                                          <p:val>
                                            <p:strVal val="#ppt_x"/>
                                          </p:val>
                                        </p:tav>
                                      </p:tavLst>
                                    </p:anim>
                                    <p:anim calcmode="lin" valueType="num">
                                      <p:cBhvr>
                                        <p:cTn id="67" dur="1000" fill="hold"/>
                                        <p:tgtEl>
                                          <p:spTgt spid="2">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nodeType="clickEffect">
                                  <p:stCondLst>
                                    <p:cond delay="0"/>
                                  </p:stCondLst>
                                  <p:childTnLst>
                                    <p:set>
                                      <p:cBhvr>
                                        <p:cTn id="71" dur="1" fill="hold">
                                          <p:stCondLst>
                                            <p:cond delay="0"/>
                                          </p:stCondLst>
                                        </p:cTn>
                                        <p:tgtEl>
                                          <p:spTgt spid="2">
                                            <p:txEl>
                                              <p:pRg st="16" end="16"/>
                                            </p:txEl>
                                          </p:spTgt>
                                        </p:tgtEl>
                                        <p:attrNameLst>
                                          <p:attrName>style.visibility</p:attrName>
                                        </p:attrNameLst>
                                      </p:cBhvr>
                                      <p:to>
                                        <p:strVal val="visible"/>
                                      </p:to>
                                    </p:set>
                                    <p:animEffect transition="in" filter="fade">
                                      <p:cBhvr>
                                        <p:cTn id="72" dur="1000"/>
                                        <p:tgtEl>
                                          <p:spTgt spid="2">
                                            <p:txEl>
                                              <p:pRg st="16" end="16"/>
                                            </p:txEl>
                                          </p:spTgt>
                                        </p:tgtEl>
                                      </p:cBhvr>
                                    </p:animEffect>
                                    <p:anim calcmode="lin" valueType="num">
                                      <p:cBhvr>
                                        <p:cTn id="73" dur="1000" fill="hold"/>
                                        <p:tgtEl>
                                          <p:spTgt spid="2">
                                            <p:txEl>
                                              <p:pRg st="16" end="16"/>
                                            </p:txEl>
                                          </p:spTgt>
                                        </p:tgtEl>
                                        <p:attrNameLst>
                                          <p:attrName>ppt_x</p:attrName>
                                        </p:attrNameLst>
                                      </p:cBhvr>
                                      <p:tavLst>
                                        <p:tav tm="0">
                                          <p:val>
                                            <p:strVal val="#ppt_x"/>
                                          </p:val>
                                        </p:tav>
                                        <p:tav tm="100000">
                                          <p:val>
                                            <p:strVal val="#ppt_x"/>
                                          </p:val>
                                        </p:tav>
                                      </p:tavLst>
                                    </p:anim>
                                    <p:anim calcmode="lin" valueType="num">
                                      <p:cBhvr>
                                        <p:cTn id="74" dur="1000" fill="hold"/>
                                        <p:tgtEl>
                                          <p:spTgt spid="2">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nodeType="clickEffect">
                                  <p:stCondLst>
                                    <p:cond delay="0"/>
                                  </p:stCondLst>
                                  <p:childTnLst>
                                    <p:set>
                                      <p:cBhvr>
                                        <p:cTn id="78" dur="1" fill="hold">
                                          <p:stCondLst>
                                            <p:cond delay="0"/>
                                          </p:stCondLst>
                                        </p:cTn>
                                        <p:tgtEl>
                                          <p:spTgt spid="2">
                                            <p:txEl>
                                              <p:pRg st="17" end="17"/>
                                            </p:txEl>
                                          </p:spTgt>
                                        </p:tgtEl>
                                        <p:attrNameLst>
                                          <p:attrName>style.visibility</p:attrName>
                                        </p:attrNameLst>
                                      </p:cBhvr>
                                      <p:to>
                                        <p:strVal val="visible"/>
                                      </p:to>
                                    </p:set>
                                    <p:animEffect transition="in" filter="fade">
                                      <p:cBhvr>
                                        <p:cTn id="79" dur="1000"/>
                                        <p:tgtEl>
                                          <p:spTgt spid="2">
                                            <p:txEl>
                                              <p:pRg st="17" end="17"/>
                                            </p:txEl>
                                          </p:spTgt>
                                        </p:tgtEl>
                                      </p:cBhvr>
                                    </p:animEffect>
                                    <p:anim calcmode="lin" valueType="num">
                                      <p:cBhvr>
                                        <p:cTn id="80" dur="1000" fill="hold"/>
                                        <p:tgtEl>
                                          <p:spTgt spid="2">
                                            <p:txEl>
                                              <p:pRg st="17" end="17"/>
                                            </p:txEl>
                                          </p:spTgt>
                                        </p:tgtEl>
                                        <p:attrNameLst>
                                          <p:attrName>ppt_x</p:attrName>
                                        </p:attrNameLst>
                                      </p:cBhvr>
                                      <p:tavLst>
                                        <p:tav tm="0">
                                          <p:val>
                                            <p:strVal val="#ppt_x"/>
                                          </p:val>
                                        </p:tav>
                                        <p:tav tm="100000">
                                          <p:val>
                                            <p:strVal val="#ppt_x"/>
                                          </p:val>
                                        </p:tav>
                                      </p:tavLst>
                                    </p:anim>
                                    <p:anim calcmode="lin" valueType="num">
                                      <p:cBhvr>
                                        <p:cTn id="81" dur="1000" fill="hold"/>
                                        <p:tgtEl>
                                          <p:spTgt spid="2">
                                            <p:txEl>
                                              <p:pRg st="17" end="17"/>
                                            </p:txEl>
                                          </p:spTgt>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nodeType="clickEffect">
                                  <p:stCondLst>
                                    <p:cond delay="0"/>
                                  </p:stCondLst>
                                  <p:childTnLst>
                                    <p:set>
                                      <p:cBhvr>
                                        <p:cTn id="85" dur="1" fill="hold">
                                          <p:stCondLst>
                                            <p:cond delay="0"/>
                                          </p:stCondLst>
                                        </p:cTn>
                                        <p:tgtEl>
                                          <p:spTgt spid="2">
                                            <p:txEl>
                                              <p:pRg st="18" end="18"/>
                                            </p:txEl>
                                          </p:spTgt>
                                        </p:tgtEl>
                                        <p:attrNameLst>
                                          <p:attrName>style.visibility</p:attrName>
                                        </p:attrNameLst>
                                      </p:cBhvr>
                                      <p:to>
                                        <p:strVal val="visible"/>
                                      </p:to>
                                    </p:set>
                                    <p:animEffect transition="in" filter="fade">
                                      <p:cBhvr>
                                        <p:cTn id="86" dur="1000"/>
                                        <p:tgtEl>
                                          <p:spTgt spid="2">
                                            <p:txEl>
                                              <p:pRg st="18" end="18"/>
                                            </p:txEl>
                                          </p:spTgt>
                                        </p:tgtEl>
                                      </p:cBhvr>
                                    </p:animEffect>
                                    <p:anim calcmode="lin" valueType="num">
                                      <p:cBhvr>
                                        <p:cTn id="87" dur="1000" fill="hold"/>
                                        <p:tgtEl>
                                          <p:spTgt spid="2">
                                            <p:txEl>
                                              <p:pRg st="18" end="18"/>
                                            </p:txEl>
                                          </p:spTgt>
                                        </p:tgtEl>
                                        <p:attrNameLst>
                                          <p:attrName>ppt_x</p:attrName>
                                        </p:attrNameLst>
                                      </p:cBhvr>
                                      <p:tavLst>
                                        <p:tav tm="0">
                                          <p:val>
                                            <p:strVal val="#ppt_x"/>
                                          </p:val>
                                        </p:tav>
                                        <p:tav tm="100000">
                                          <p:val>
                                            <p:strVal val="#ppt_x"/>
                                          </p:val>
                                        </p:tav>
                                      </p:tavLst>
                                    </p:anim>
                                    <p:anim calcmode="lin" valueType="num">
                                      <p:cBhvr>
                                        <p:cTn id="88" dur="1000" fill="hold"/>
                                        <p:tgtEl>
                                          <p:spTgt spid="2">
                                            <p:txEl>
                                              <p:pRg st="18" end="1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9D98AB7-3C4B-10AE-F534-D31709DAAB6B}"/>
              </a:ext>
            </a:extLst>
          </p:cNvPr>
          <p:cNvSpPr txBox="1"/>
          <p:nvPr/>
        </p:nvSpPr>
        <p:spPr>
          <a:xfrm>
            <a:off x="130629" y="119743"/>
            <a:ext cx="11952514" cy="6432530"/>
          </a:xfrm>
          <a:prstGeom prst="rect">
            <a:avLst/>
          </a:prstGeom>
          <a:noFill/>
        </p:spPr>
        <p:txBody>
          <a:bodyPr wrap="square" rtlCol="0">
            <a:spAutoFit/>
          </a:bodyPr>
          <a:lstStyle/>
          <a:p>
            <a:pPr marL="0" indent="0">
              <a:buNone/>
            </a:pPr>
            <a:r>
              <a:rPr kumimoji="1" lang="en-US" altLang="ja-JP" sz="3200" dirty="0">
                <a:latin typeface="Times" pitchFamily="2" charset="0"/>
              </a:rPr>
              <a:t>[</a:t>
            </a:r>
            <a:r>
              <a:rPr kumimoji="1" lang="en-US" altLang="ja-JP" sz="3200" b="1" dirty="0">
                <a:latin typeface="Times" pitchFamily="2" charset="0"/>
              </a:rPr>
              <a:t>Partee</a:t>
            </a:r>
            <a:r>
              <a:rPr kumimoji="1" lang="ja-JP" altLang="en-US" sz="3200" b="1">
                <a:latin typeface="Times" pitchFamily="2" charset="0"/>
              </a:rPr>
              <a:t> </a:t>
            </a:r>
            <a:r>
              <a:rPr kumimoji="1" lang="en-US" altLang="ja-JP" sz="3200" b="1" dirty="0">
                <a:latin typeface="Times" pitchFamily="2" charset="0"/>
              </a:rPr>
              <a:t>&amp; </a:t>
            </a:r>
            <a:r>
              <a:rPr kumimoji="1" lang="en-US" altLang="ja-JP" sz="3200" b="1" dirty="0" err="1">
                <a:latin typeface="Times" pitchFamily="2" charset="0"/>
              </a:rPr>
              <a:t>Borschev</a:t>
            </a:r>
            <a:r>
              <a:rPr kumimoji="1" lang="en-US" altLang="ja-JP" sz="3200" b="1" dirty="0">
                <a:latin typeface="Times" pitchFamily="2" charset="0"/>
              </a:rPr>
              <a:t> (2004, </a:t>
            </a:r>
            <a:r>
              <a:rPr kumimoji="1" lang="ja-JP" altLang="en-US" sz="3200" b="1">
                <a:latin typeface="Times" pitchFamily="2" charset="0"/>
              </a:rPr>
              <a:t>他</a:t>
            </a:r>
            <a:r>
              <a:rPr kumimoji="1" lang="en-US" altLang="ja-JP" sz="3200" b="1" dirty="0">
                <a:latin typeface="Times" pitchFamily="2" charset="0"/>
              </a:rPr>
              <a:t>)</a:t>
            </a:r>
            <a:r>
              <a:rPr kumimoji="1" lang="ja-JP" altLang="en-US" sz="3200" b="1">
                <a:latin typeface="Times" pitchFamily="2" charset="0"/>
              </a:rPr>
              <a:t> による「視点構造説」</a:t>
            </a:r>
            <a:r>
              <a:rPr kumimoji="1" lang="en-US" altLang="ja-JP" sz="3200" dirty="0">
                <a:latin typeface="Times" pitchFamily="2" charset="0"/>
              </a:rPr>
              <a:t>]</a:t>
            </a:r>
            <a:endParaRPr lang="en-US" altLang="ja-JP" sz="2000" dirty="0">
              <a:latin typeface="Times" pitchFamily="2" charset="0"/>
            </a:endParaRPr>
          </a:p>
          <a:p>
            <a:pPr marL="342900" indent="-342900">
              <a:buFont typeface="Wingdings" pitchFamily="2" charset="2"/>
              <a:buChar char="ü"/>
            </a:pPr>
            <a:r>
              <a:rPr lang="en-US" altLang="ja-JP" sz="2000" dirty="0">
                <a:latin typeface="Times" pitchFamily="2" charset="0"/>
              </a:rPr>
              <a:t>NDS-NES</a:t>
            </a:r>
            <a:r>
              <a:rPr lang="ja-JP" altLang="en-US" sz="2000">
                <a:latin typeface="Times" pitchFamily="2" charset="0"/>
              </a:rPr>
              <a:t>の区別にとって決定的なのは情報構造の違いではなく、</a:t>
            </a:r>
            <a:r>
              <a:rPr lang="ja-JP" altLang="en-US" sz="2000" b="1" u="sng">
                <a:latin typeface="Times" pitchFamily="2" charset="0"/>
              </a:rPr>
              <a:t>話し手が出来事を捉える際の「視点の中心の違い」＝「状況構築の順序の違い」</a:t>
            </a:r>
            <a:r>
              <a:rPr lang="ja-JP" altLang="en-US" sz="2000">
                <a:latin typeface="Times" pitchFamily="2" charset="0"/>
              </a:rPr>
              <a:t>であるとする説</a:t>
            </a:r>
            <a:endParaRPr lang="en-US" altLang="ja-JP" sz="2000" dirty="0">
              <a:latin typeface="Times" pitchFamily="2" charset="0"/>
            </a:endParaRPr>
          </a:p>
          <a:p>
            <a:endParaRPr lang="en-US" altLang="ja-JP" sz="2000" dirty="0">
              <a:latin typeface="Times" pitchFamily="2" charset="0"/>
            </a:endParaRPr>
          </a:p>
          <a:p>
            <a:r>
              <a:rPr lang="en-US" altLang="ja-JP" sz="2000" dirty="0">
                <a:latin typeface="Times" pitchFamily="2" charset="0"/>
              </a:rPr>
              <a:t>(8)</a:t>
            </a:r>
            <a:r>
              <a:rPr lang="ja-JP" altLang="en-US" sz="2000"/>
              <a:t> </a:t>
            </a:r>
            <a:r>
              <a:rPr lang="ja-JP" altLang="en-US" sz="2000" b="1" u="sng"/>
              <a:t>“存在</a:t>
            </a:r>
            <a:r>
              <a:rPr lang="en-US" altLang="ja-JP" sz="2000" b="1" u="sng" dirty="0"/>
              <a:t>=</a:t>
            </a:r>
            <a:r>
              <a:rPr lang="ja-JP" altLang="en-US" sz="2000" b="1" u="sng"/>
              <a:t>相対的” 原理</a:t>
            </a:r>
            <a:endParaRPr lang="en-US" altLang="ja-JP" sz="2000" u="sng" dirty="0"/>
          </a:p>
          <a:p>
            <a:r>
              <a:rPr lang="en-US" altLang="ja-JP" sz="2000" dirty="0"/>
              <a:t>	</a:t>
            </a:r>
            <a:r>
              <a:rPr lang="en-US" altLang="ja-JP" sz="2000" b="1" dirty="0">
                <a:highlight>
                  <a:srgbClr val="FFFF00"/>
                </a:highlight>
              </a:rPr>
              <a:t>(AES </a:t>
            </a:r>
            <a:r>
              <a:rPr lang="ja-JP" altLang="en-US" sz="2000" b="1">
                <a:highlight>
                  <a:srgbClr val="FFFF00"/>
                </a:highlight>
              </a:rPr>
              <a:t>と </a:t>
            </a:r>
            <a:r>
              <a:rPr lang="en-US" altLang="ja-JP" sz="2000" b="1" dirty="0">
                <a:highlight>
                  <a:srgbClr val="FFFF00"/>
                </a:highlight>
              </a:rPr>
              <a:t>NES </a:t>
            </a:r>
            <a:r>
              <a:rPr lang="ja-JP" altLang="en-US" sz="2000" b="1">
                <a:highlight>
                  <a:srgbClr val="FFFF00"/>
                </a:highlight>
              </a:rPr>
              <a:t>に関わる意味での</a:t>
            </a:r>
            <a:r>
              <a:rPr lang="en-US" altLang="ja-JP" sz="2000" b="1" dirty="0">
                <a:highlight>
                  <a:srgbClr val="FFFF00"/>
                </a:highlight>
              </a:rPr>
              <a:t>) </a:t>
            </a:r>
            <a:r>
              <a:rPr lang="ja-JP" altLang="en-US" sz="2000" b="1">
                <a:highlight>
                  <a:srgbClr val="FFFF00"/>
                </a:highlight>
              </a:rPr>
              <a:t>存在とは常に場所 </a:t>
            </a:r>
            <a:r>
              <a:rPr lang="en-US" altLang="ja-JP" sz="2000" b="1" dirty="0">
                <a:highlight>
                  <a:srgbClr val="FFFF00"/>
                </a:highlight>
              </a:rPr>
              <a:t>(</a:t>
            </a:r>
            <a:r>
              <a:rPr lang="en-US" altLang="ja-JP" sz="2000" b="1" dirty="0" err="1">
                <a:highlight>
                  <a:srgbClr val="FFFF00"/>
                </a:highlight>
              </a:rPr>
              <a:t>LOCation</a:t>
            </a:r>
            <a:r>
              <a:rPr lang="en-US" altLang="ja-JP" sz="2000" b="1" dirty="0">
                <a:highlight>
                  <a:srgbClr val="FFFF00"/>
                </a:highlight>
              </a:rPr>
              <a:t>) </a:t>
            </a:r>
            <a:r>
              <a:rPr lang="ja-JP" altLang="en-US" sz="2000" b="1">
                <a:highlight>
                  <a:srgbClr val="FFFF00"/>
                </a:highlight>
              </a:rPr>
              <a:t>に相対的なものである。 </a:t>
            </a:r>
            <a:endParaRPr lang="en-US" altLang="ja-JP" sz="2000" dirty="0">
              <a:latin typeface="Times" pitchFamily="2" charset="0"/>
            </a:endParaRPr>
          </a:p>
          <a:p>
            <a:pPr marL="800100" lvl="1" indent="-342900">
              <a:buFont typeface="Wingdings" pitchFamily="2" charset="2"/>
              <a:buChar char="Ø"/>
            </a:pPr>
            <a:r>
              <a:rPr lang="ja-JP" altLang="en-US" sz="2000">
                <a:latin typeface="Times" pitchFamily="2" charset="0"/>
              </a:rPr>
              <a:t>何かが存在するという状況は</a:t>
            </a:r>
            <a:r>
              <a:rPr lang="ja-JP" altLang="en-US" sz="2000">
                <a:highlight>
                  <a:srgbClr val="FFFF00"/>
                </a:highlight>
                <a:latin typeface="Times" pitchFamily="2" charset="0"/>
              </a:rPr>
              <a:t>常に</a:t>
            </a:r>
            <a:r>
              <a:rPr lang="ja-JP" altLang="en-US" sz="2000">
                <a:latin typeface="Times" pitchFamily="2" charset="0"/>
              </a:rPr>
              <a:t>「モノ＝</a:t>
            </a:r>
            <a:r>
              <a:rPr lang="en-US" altLang="ja-JP" sz="2000" dirty="0">
                <a:latin typeface="Times" pitchFamily="2" charset="0"/>
              </a:rPr>
              <a:t>THING</a:t>
            </a:r>
            <a:r>
              <a:rPr lang="ja-JP" altLang="en-US" sz="2000">
                <a:latin typeface="Times" pitchFamily="2" charset="0"/>
              </a:rPr>
              <a:t>が場所＝</a:t>
            </a:r>
            <a:r>
              <a:rPr lang="en-US" altLang="ja-JP" sz="2000" dirty="0">
                <a:latin typeface="Times" pitchFamily="2" charset="0"/>
              </a:rPr>
              <a:t>LOC</a:t>
            </a:r>
            <a:r>
              <a:rPr lang="ja-JP" altLang="en-US" sz="2000">
                <a:latin typeface="Times" pitchFamily="2" charset="0"/>
              </a:rPr>
              <a:t>に存在する」という形をとる</a:t>
            </a:r>
            <a:endParaRPr lang="en-US" altLang="ja-JP" sz="2000" dirty="0">
              <a:latin typeface="Times" pitchFamily="2" charset="0"/>
            </a:endParaRPr>
          </a:p>
          <a:p>
            <a:pPr lvl="1"/>
            <a:r>
              <a:rPr lang="en-US" altLang="ja-JP" sz="2000" dirty="0">
                <a:latin typeface="Times" pitchFamily="2" charset="0"/>
              </a:rPr>
              <a:t> </a:t>
            </a:r>
            <a:r>
              <a:rPr lang="en-US" altLang="ja-JP" sz="2000" dirty="0">
                <a:solidFill>
                  <a:schemeClr val="bg2"/>
                </a:solidFill>
                <a:latin typeface="Times" pitchFamily="2" charset="0"/>
              </a:rPr>
              <a:t>(</a:t>
            </a:r>
            <a:r>
              <a:rPr lang="ja-JP" altLang="en-US" sz="2000">
                <a:solidFill>
                  <a:schemeClr val="bg2"/>
                </a:solidFill>
                <a:latin typeface="Times" pitchFamily="2" charset="0"/>
              </a:rPr>
              <a:t>言われてみれば、</a:t>
            </a:r>
            <a:r>
              <a:rPr lang="en-US" altLang="ja-JP" sz="2000" dirty="0">
                <a:solidFill>
                  <a:schemeClr val="bg2"/>
                </a:solidFill>
                <a:latin typeface="Times" pitchFamily="2" charset="0"/>
              </a:rPr>
              <a:t>physical </a:t>
            </a:r>
            <a:r>
              <a:rPr lang="ja-JP" altLang="en-US" sz="2000">
                <a:solidFill>
                  <a:schemeClr val="bg2"/>
                </a:solidFill>
                <a:latin typeface="Times" pitchFamily="2" charset="0"/>
              </a:rPr>
              <a:t>なものは「どこにとかではなく、単に、在る」というのは意味がわからない気もする。しかし他方で </a:t>
            </a:r>
            <a:r>
              <a:rPr lang="en-US" altLang="ja-JP" sz="2000" dirty="0">
                <a:solidFill>
                  <a:schemeClr val="bg2"/>
                </a:solidFill>
                <a:latin typeface="Times" pitchFamily="2" charset="0"/>
              </a:rPr>
              <a:t>mental</a:t>
            </a:r>
            <a:r>
              <a:rPr lang="ja-JP" altLang="en-US" sz="2000">
                <a:solidFill>
                  <a:schemeClr val="bg2"/>
                </a:solidFill>
                <a:latin typeface="Times" pitchFamily="2" charset="0"/>
              </a:rPr>
              <a:t> なものはそういうあり方をしてもいい気もする。</a:t>
            </a:r>
            <a:r>
              <a:rPr lang="en-US" altLang="ja-JP" sz="2000" dirty="0">
                <a:solidFill>
                  <a:schemeClr val="bg2"/>
                </a:solidFill>
                <a:latin typeface="Times" pitchFamily="2" charset="0"/>
              </a:rPr>
              <a:t>)</a:t>
            </a:r>
            <a:endParaRPr lang="en-US" altLang="ja-JP" sz="2000" dirty="0">
              <a:latin typeface="Times" pitchFamily="2" charset="0"/>
            </a:endParaRPr>
          </a:p>
          <a:p>
            <a:endParaRPr lang="en-US" altLang="ja-JP" sz="2000" dirty="0">
              <a:latin typeface="Times" pitchFamily="2" charset="0"/>
            </a:endParaRPr>
          </a:p>
          <a:p>
            <a:r>
              <a:rPr lang="en-US" altLang="ja-JP" sz="2000" dirty="0">
                <a:latin typeface="Times" pitchFamily="2" charset="0"/>
              </a:rPr>
              <a:t>(9)	</a:t>
            </a:r>
            <a:r>
              <a:rPr lang="ja-JP" altLang="en-US" sz="2000" b="1" u="sng"/>
              <a:t>視点構造</a:t>
            </a:r>
            <a:r>
              <a:rPr lang="en-US" altLang="ja-JP" sz="2000" dirty="0"/>
              <a:t>:</a:t>
            </a:r>
          </a:p>
          <a:p>
            <a:pPr lvl="1"/>
            <a:r>
              <a:rPr lang="ja-JP" altLang="en-US" sz="2000"/>
              <a:t>「存在</a:t>
            </a:r>
            <a:r>
              <a:rPr lang="en-US" altLang="ja-JP" sz="2000" dirty="0"/>
              <a:t>/</a:t>
            </a:r>
            <a:r>
              <a:rPr lang="ja-JP" altLang="en-US" sz="2000"/>
              <a:t>所在の状況」</a:t>
            </a:r>
            <a:r>
              <a:rPr lang="en-US" altLang="ja-JP" sz="2000" dirty="0"/>
              <a:t>[</a:t>
            </a:r>
            <a:r>
              <a:rPr lang="ja-JP" altLang="en-US" sz="2000"/>
              <a:t>存在者</a:t>
            </a:r>
            <a:r>
              <a:rPr lang="en-US" altLang="ja-JP" sz="2000" b="1" dirty="0">
                <a:highlight>
                  <a:srgbClr val="00FF00"/>
                </a:highlight>
              </a:rPr>
              <a:t>THING</a:t>
            </a:r>
            <a:r>
              <a:rPr lang="ja-JP" altLang="en-US" sz="2000"/>
              <a:t>とその位置</a:t>
            </a:r>
            <a:r>
              <a:rPr lang="en-US" altLang="ja-JP" sz="2000" b="1" dirty="0">
                <a:highlight>
                  <a:srgbClr val="FFFF00"/>
                </a:highlight>
              </a:rPr>
              <a:t>LOC</a:t>
            </a:r>
            <a:r>
              <a:rPr lang="ja-JP" altLang="en-US" sz="2000"/>
              <a:t>の</a:t>
            </a:r>
            <a:r>
              <a:rPr lang="en-US" altLang="ja-JP" sz="2000" dirty="0"/>
              <a:t>2</a:t>
            </a:r>
            <a:r>
              <a:rPr lang="ja-JP" altLang="en-US" sz="2000"/>
              <a:t>者からなる状況</a:t>
            </a:r>
            <a:r>
              <a:rPr lang="en-US" altLang="ja-JP" sz="2000" dirty="0"/>
              <a:t>]</a:t>
            </a:r>
            <a:r>
              <a:rPr lang="ja-JP" altLang="en-US" sz="2000"/>
              <a:t>は</a:t>
            </a:r>
            <a:r>
              <a:rPr lang="en-US" altLang="ja-JP" sz="2000" dirty="0">
                <a:highlight>
                  <a:srgbClr val="00FF00"/>
                </a:highlight>
              </a:rPr>
              <a:t>THING</a:t>
            </a:r>
            <a:r>
              <a:rPr lang="en-US" altLang="ja-JP" sz="2000" dirty="0"/>
              <a:t>[e.g., </a:t>
            </a:r>
            <a:r>
              <a:rPr lang="ja-JP" altLang="en-US" sz="2000"/>
              <a:t>ペーチャ</a:t>
            </a:r>
            <a:r>
              <a:rPr lang="en-US" altLang="ja-JP" sz="2000" dirty="0"/>
              <a:t>] </a:t>
            </a:r>
            <a:r>
              <a:rPr lang="ja-JP" altLang="en-US" sz="2000"/>
              <a:t>の視点からも </a:t>
            </a:r>
            <a:r>
              <a:rPr lang="en-US" altLang="ja-JP" sz="2000" dirty="0" err="1">
                <a:highlight>
                  <a:srgbClr val="FFFF00"/>
                </a:highlight>
              </a:rPr>
              <a:t>LOCation</a:t>
            </a:r>
            <a:r>
              <a:rPr lang="en-US" altLang="ja-JP" sz="2000" dirty="0"/>
              <a:t> [e.g., </a:t>
            </a:r>
            <a:r>
              <a:rPr lang="ja-JP" altLang="en-US" sz="2000"/>
              <a:t>コンサート</a:t>
            </a:r>
            <a:r>
              <a:rPr lang="en-US" altLang="ja-JP" sz="2000" dirty="0"/>
              <a:t>] </a:t>
            </a:r>
            <a:r>
              <a:rPr lang="ja-JP" altLang="en-US" sz="2000"/>
              <a:t>の視点からも構築されうる。私たちは「視点の中心」という言葉を状況構築の出発点として選ばれた参与者を表すものとして用いる。 </a:t>
            </a:r>
            <a:endParaRPr lang="en-US" altLang="ja-JP" sz="2000" dirty="0"/>
          </a:p>
          <a:p>
            <a:pPr marL="800100" lvl="1" indent="-342900">
              <a:buFont typeface="Wingdings" pitchFamily="2" charset="2"/>
              <a:buChar char="Ø"/>
            </a:pPr>
            <a:r>
              <a:rPr lang="ja-JP" altLang="en-US" sz="2000"/>
              <a:t>状況構築の順序は</a:t>
            </a:r>
            <a:r>
              <a:rPr lang="en-US" altLang="ja-JP" sz="2000" dirty="0">
                <a:highlight>
                  <a:srgbClr val="00FF00"/>
                </a:highlight>
              </a:rPr>
              <a:t>THING</a:t>
            </a:r>
            <a:r>
              <a:rPr lang="en-US" altLang="ja-JP" sz="2000" dirty="0"/>
              <a:t>→</a:t>
            </a:r>
            <a:r>
              <a:rPr lang="en-US" altLang="ja-JP" sz="2000" dirty="0">
                <a:highlight>
                  <a:srgbClr val="FFFF00"/>
                </a:highlight>
              </a:rPr>
              <a:t>LOC</a:t>
            </a:r>
            <a:r>
              <a:rPr lang="ja-JP" altLang="en-US" sz="2000"/>
              <a:t>と</a:t>
            </a:r>
            <a:r>
              <a:rPr lang="en-US" altLang="ja-JP" sz="2000" dirty="0">
                <a:highlight>
                  <a:srgbClr val="FFFF00"/>
                </a:highlight>
              </a:rPr>
              <a:t>LOC</a:t>
            </a:r>
            <a:r>
              <a:rPr lang="en-US" altLang="ja-JP" sz="2000" dirty="0"/>
              <a:t>→</a:t>
            </a:r>
            <a:r>
              <a:rPr lang="en-US" altLang="ja-JP" sz="2000" dirty="0">
                <a:highlight>
                  <a:srgbClr val="00FF00"/>
                </a:highlight>
              </a:rPr>
              <a:t>THING</a:t>
            </a:r>
            <a:r>
              <a:rPr lang="ja-JP" altLang="en-US" sz="2000"/>
              <a:t>の</a:t>
            </a:r>
            <a:r>
              <a:rPr lang="en-US" altLang="ja-JP" sz="2000" dirty="0"/>
              <a:t>2</a:t>
            </a:r>
            <a:r>
              <a:rPr lang="ja-JP" altLang="en-US" sz="2000"/>
              <a:t>通りがある。</a:t>
            </a:r>
            <a:endParaRPr lang="en-US" altLang="ja-JP" sz="2000" dirty="0"/>
          </a:p>
          <a:p>
            <a:pPr lvl="1"/>
            <a:endParaRPr lang="ja-JP" altLang="en-US" sz="2000" u="sng"/>
          </a:p>
          <a:p>
            <a:endParaRPr kumimoji="1" lang="en-US" altLang="ja-JP" sz="2000" dirty="0">
              <a:latin typeface="Times" pitchFamily="2" charset="0"/>
            </a:endParaRPr>
          </a:p>
          <a:p>
            <a:r>
              <a:rPr kumimoji="1" lang="en-US" altLang="ja-JP" sz="2000" dirty="0">
                <a:latin typeface="Times" pitchFamily="2" charset="0"/>
              </a:rPr>
              <a:t>(10)</a:t>
            </a:r>
            <a:r>
              <a:rPr kumimoji="1" lang="en-US" altLang="ja-JP" sz="2000" u="sng" dirty="0">
                <a:latin typeface="Times" pitchFamily="2" charset="0"/>
              </a:rPr>
              <a:t>	</a:t>
            </a:r>
            <a:r>
              <a:rPr lang="en-US" altLang="ja-JP" sz="2000" b="1" u="sng" dirty="0"/>
              <a:t>NES </a:t>
            </a:r>
            <a:r>
              <a:rPr lang="ja-JP" altLang="en-US" sz="2000" b="1" u="sng"/>
              <a:t>の意味論</a:t>
            </a:r>
            <a:r>
              <a:rPr lang="en-US" altLang="ja-JP" sz="2000" b="1" dirty="0"/>
              <a:t>:</a:t>
            </a:r>
          </a:p>
          <a:p>
            <a:pPr lvl="1"/>
            <a:r>
              <a:rPr lang="en-US" altLang="ja-JP" sz="2000" dirty="0"/>
              <a:t>NES </a:t>
            </a:r>
            <a:r>
              <a:rPr lang="ja-JP" altLang="en-US" sz="2000"/>
              <a:t>は主語 </a:t>
            </a:r>
            <a:r>
              <a:rPr lang="en-US" altLang="ja-JP" sz="2000" dirty="0"/>
              <a:t>NP </a:t>
            </a:r>
            <a:r>
              <a:rPr lang="ja-JP" altLang="en-US" sz="2000"/>
              <a:t>によって表される </a:t>
            </a:r>
            <a:r>
              <a:rPr lang="en-US" altLang="ja-JP" sz="2000" dirty="0"/>
              <a:t>THING </a:t>
            </a:r>
            <a:r>
              <a:rPr lang="ja-JP" altLang="en-US" sz="2000"/>
              <a:t>の、</a:t>
            </a:r>
            <a:r>
              <a:rPr lang="ja-JP" altLang="en-US" sz="2000" b="1" u="sng"/>
              <a:t>視点の中心となっている </a:t>
            </a:r>
            <a:r>
              <a:rPr lang="en-US" altLang="ja-JP" sz="2000" b="1" u="sng" dirty="0"/>
              <a:t>LOC </a:t>
            </a:r>
            <a:r>
              <a:rPr lang="ja-JP" altLang="en-US" sz="2000" b="1" u="sng"/>
              <a:t>における存在</a:t>
            </a:r>
            <a:r>
              <a:rPr lang="ja-JP" altLang="en-US" sz="2000"/>
              <a:t>を否定する。　　　　　　　　</a:t>
            </a:r>
            <a:r>
              <a:rPr kumimoji="1" lang="en-US" altLang="ja-JP" sz="2000" dirty="0">
                <a:latin typeface="Times" pitchFamily="2" charset="0"/>
              </a:rPr>
              <a:t>(</a:t>
            </a:r>
            <a:r>
              <a:rPr kumimoji="1" lang="ja-JP" altLang="en-US" sz="2000">
                <a:latin typeface="Times" pitchFamily="2" charset="0"/>
              </a:rPr>
              <a:t>以上全て </a:t>
            </a:r>
            <a:r>
              <a:rPr kumimoji="1" lang="en-US" altLang="ja-JP" sz="2000" dirty="0">
                <a:latin typeface="Times" pitchFamily="2" charset="0"/>
              </a:rPr>
              <a:t>Partee &amp; </a:t>
            </a:r>
            <a:r>
              <a:rPr kumimoji="1" lang="en-US" altLang="ja-JP" sz="2000" dirty="0" err="1">
                <a:latin typeface="Times" pitchFamily="2" charset="0"/>
              </a:rPr>
              <a:t>Borschev</a:t>
            </a:r>
            <a:r>
              <a:rPr kumimoji="1" lang="en-US" altLang="ja-JP" sz="2000" dirty="0">
                <a:latin typeface="Times" pitchFamily="2" charset="0"/>
              </a:rPr>
              <a:t> 2007: 156-157; </a:t>
            </a:r>
            <a:r>
              <a:rPr kumimoji="1" lang="ja-JP" altLang="en-US" sz="2000">
                <a:latin typeface="Times" pitchFamily="2" charset="0"/>
              </a:rPr>
              <a:t>拙訳。強調・注釈も発表者による</a:t>
            </a:r>
            <a:r>
              <a:rPr kumimoji="1" lang="en-US" altLang="ja-JP" sz="2000" dirty="0">
                <a:latin typeface="Times" pitchFamily="2" charset="0"/>
              </a:rPr>
              <a:t>)</a:t>
            </a:r>
          </a:p>
        </p:txBody>
      </p:sp>
    </p:spTree>
    <p:extLst>
      <p:ext uri="{BB962C8B-B14F-4D97-AF65-F5344CB8AC3E}">
        <p14:creationId xmlns:p14="http://schemas.microsoft.com/office/powerpoint/2010/main" val="2339410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4" end="4"/>
                                            </p:txEl>
                                          </p:spTgt>
                                        </p:tgtEl>
                                        <p:attrNameLst>
                                          <p:attrName>style.visibility</p:attrName>
                                        </p:attrNameLst>
                                      </p:cBhvr>
                                      <p:to>
                                        <p:strVal val="visible"/>
                                      </p:to>
                                    </p:set>
                                    <p:animEffect transition="in" filter="fade">
                                      <p:cBhvr>
                                        <p:cTn id="14" dur="1000"/>
                                        <p:tgtEl>
                                          <p:spTgt spid="2">
                                            <p:txEl>
                                              <p:pRg st="4" end="4"/>
                                            </p:txEl>
                                          </p:spTgt>
                                        </p:tgtEl>
                                      </p:cBhvr>
                                    </p:animEffect>
                                    <p:anim calcmode="lin" valueType="num">
                                      <p:cBhvr>
                                        <p:cTn id="1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fade">
                                      <p:cBhvr>
                                        <p:cTn id="21" dur="1000"/>
                                        <p:tgtEl>
                                          <p:spTgt spid="2">
                                            <p:txEl>
                                              <p:pRg st="5" end="5"/>
                                            </p:txEl>
                                          </p:spTgt>
                                        </p:tgtEl>
                                      </p:cBhvr>
                                    </p:animEffect>
                                    <p:anim calcmode="lin" valueType="num">
                                      <p:cBhvr>
                                        <p:cTn id="2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1000"/>
                                        <p:tgtEl>
                                          <p:spTgt spid="2">
                                            <p:txEl>
                                              <p:pRg st="6" end="6"/>
                                            </p:txEl>
                                          </p:spTgt>
                                        </p:tgtEl>
                                      </p:cBhvr>
                                    </p:animEffect>
                                    <p:anim calcmode="lin" valueType="num">
                                      <p:cBhvr>
                                        <p:cTn id="29"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Effect transition="in" filter="fade">
                                      <p:cBhvr>
                                        <p:cTn id="35" dur="1000"/>
                                        <p:tgtEl>
                                          <p:spTgt spid="2">
                                            <p:txEl>
                                              <p:pRg st="8" end="8"/>
                                            </p:txEl>
                                          </p:spTgt>
                                        </p:tgtEl>
                                      </p:cBhvr>
                                    </p:animEffect>
                                    <p:anim calcmode="lin" valueType="num">
                                      <p:cBhvr>
                                        <p:cTn id="36"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9" end="9"/>
                                            </p:txEl>
                                          </p:spTgt>
                                        </p:tgtEl>
                                        <p:attrNameLst>
                                          <p:attrName>style.visibility</p:attrName>
                                        </p:attrNameLst>
                                      </p:cBhvr>
                                      <p:to>
                                        <p:strVal val="visible"/>
                                      </p:to>
                                    </p:set>
                                    <p:animEffect transition="in" filter="fade">
                                      <p:cBhvr>
                                        <p:cTn id="42" dur="1000"/>
                                        <p:tgtEl>
                                          <p:spTgt spid="2">
                                            <p:txEl>
                                              <p:pRg st="9" end="9"/>
                                            </p:txEl>
                                          </p:spTgt>
                                        </p:tgtEl>
                                      </p:cBhvr>
                                    </p:animEffect>
                                    <p:anim calcmode="lin" valueType="num">
                                      <p:cBhvr>
                                        <p:cTn id="43"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10" end="10"/>
                                            </p:txEl>
                                          </p:spTgt>
                                        </p:tgtEl>
                                        <p:attrNameLst>
                                          <p:attrName>style.visibility</p:attrName>
                                        </p:attrNameLst>
                                      </p:cBhvr>
                                      <p:to>
                                        <p:strVal val="visible"/>
                                      </p:to>
                                    </p:set>
                                    <p:animEffect transition="in" filter="fade">
                                      <p:cBhvr>
                                        <p:cTn id="49" dur="1000"/>
                                        <p:tgtEl>
                                          <p:spTgt spid="2">
                                            <p:txEl>
                                              <p:pRg st="10" end="10"/>
                                            </p:txEl>
                                          </p:spTgt>
                                        </p:tgtEl>
                                      </p:cBhvr>
                                    </p:animEffect>
                                    <p:anim calcmode="lin" valueType="num">
                                      <p:cBhvr>
                                        <p:cTn id="50"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13" end="13"/>
                                            </p:txEl>
                                          </p:spTgt>
                                        </p:tgtEl>
                                        <p:attrNameLst>
                                          <p:attrName>style.visibility</p:attrName>
                                        </p:attrNameLst>
                                      </p:cBhvr>
                                      <p:to>
                                        <p:strVal val="visible"/>
                                      </p:to>
                                    </p:set>
                                    <p:animEffect transition="in" filter="fade">
                                      <p:cBhvr>
                                        <p:cTn id="56" dur="1000"/>
                                        <p:tgtEl>
                                          <p:spTgt spid="2">
                                            <p:txEl>
                                              <p:pRg st="13" end="13"/>
                                            </p:txEl>
                                          </p:spTgt>
                                        </p:tgtEl>
                                      </p:cBhvr>
                                    </p:animEffect>
                                    <p:anim calcmode="lin" valueType="num">
                                      <p:cBhvr>
                                        <p:cTn id="57"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14" end="14"/>
                                            </p:txEl>
                                          </p:spTgt>
                                        </p:tgtEl>
                                        <p:attrNameLst>
                                          <p:attrName>style.visibility</p:attrName>
                                        </p:attrNameLst>
                                      </p:cBhvr>
                                      <p:to>
                                        <p:strVal val="visible"/>
                                      </p:to>
                                    </p:set>
                                    <p:animEffect transition="in" filter="fade">
                                      <p:cBhvr>
                                        <p:cTn id="63" dur="1000"/>
                                        <p:tgtEl>
                                          <p:spTgt spid="2">
                                            <p:txEl>
                                              <p:pRg st="14" end="14"/>
                                            </p:txEl>
                                          </p:spTgt>
                                        </p:tgtEl>
                                      </p:cBhvr>
                                    </p:animEffect>
                                    <p:anim calcmode="lin" valueType="num">
                                      <p:cBhvr>
                                        <p:cTn id="64"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9D98AB7-3C4B-10AE-F534-D31709DAAB6B}"/>
              </a:ext>
            </a:extLst>
          </p:cNvPr>
          <p:cNvSpPr txBox="1"/>
          <p:nvPr/>
        </p:nvSpPr>
        <p:spPr>
          <a:xfrm>
            <a:off x="130629" y="119743"/>
            <a:ext cx="11952514" cy="6432530"/>
          </a:xfrm>
          <a:prstGeom prst="rect">
            <a:avLst/>
          </a:prstGeom>
          <a:noFill/>
        </p:spPr>
        <p:txBody>
          <a:bodyPr wrap="square" rtlCol="0">
            <a:spAutoFit/>
          </a:bodyPr>
          <a:lstStyle/>
          <a:p>
            <a:r>
              <a:rPr kumimoji="1" lang="en-US" altLang="ja-JP" sz="3200" dirty="0">
                <a:latin typeface="Times" pitchFamily="2" charset="0"/>
              </a:rPr>
              <a:t>[</a:t>
            </a:r>
            <a:r>
              <a:rPr kumimoji="1" lang="en-US" altLang="ja-JP" sz="3200" b="1" dirty="0">
                <a:latin typeface="Times" pitchFamily="2" charset="0"/>
              </a:rPr>
              <a:t>Partee</a:t>
            </a:r>
            <a:r>
              <a:rPr kumimoji="1" lang="ja-JP" altLang="en-US" sz="3200" b="1">
                <a:latin typeface="Times" pitchFamily="2" charset="0"/>
              </a:rPr>
              <a:t> </a:t>
            </a:r>
            <a:r>
              <a:rPr kumimoji="1" lang="en-US" altLang="ja-JP" sz="3200" b="1" dirty="0">
                <a:latin typeface="Times" pitchFamily="2" charset="0"/>
              </a:rPr>
              <a:t>&amp; </a:t>
            </a:r>
            <a:r>
              <a:rPr kumimoji="1" lang="en-US" altLang="ja-JP" sz="3200" b="1" dirty="0" err="1">
                <a:latin typeface="Times" pitchFamily="2" charset="0"/>
              </a:rPr>
              <a:t>Borschev</a:t>
            </a:r>
            <a:r>
              <a:rPr kumimoji="1" lang="en-US" altLang="ja-JP" sz="3200" b="1" dirty="0">
                <a:latin typeface="Times" pitchFamily="2" charset="0"/>
              </a:rPr>
              <a:t> (2004, </a:t>
            </a:r>
            <a:r>
              <a:rPr kumimoji="1" lang="ja-JP" altLang="en-US" sz="3200" b="1">
                <a:latin typeface="Times" pitchFamily="2" charset="0"/>
              </a:rPr>
              <a:t>他</a:t>
            </a:r>
            <a:r>
              <a:rPr kumimoji="1" lang="en-US" altLang="ja-JP" sz="3200" b="1" dirty="0">
                <a:latin typeface="Times" pitchFamily="2" charset="0"/>
              </a:rPr>
              <a:t>)</a:t>
            </a:r>
            <a:r>
              <a:rPr kumimoji="1" lang="ja-JP" altLang="en-US" sz="3200" b="1">
                <a:latin typeface="Times" pitchFamily="2" charset="0"/>
              </a:rPr>
              <a:t> による「視点構造説」</a:t>
            </a:r>
            <a:r>
              <a:rPr kumimoji="1" lang="en-US" altLang="ja-JP" sz="3200" dirty="0">
                <a:latin typeface="Times" pitchFamily="2" charset="0"/>
              </a:rPr>
              <a:t>]</a:t>
            </a:r>
            <a:endParaRPr lang="en-US" altLang="ja-JP" sz="2000" dirty="0">
              <a:latin typeface="Times" pitchFamily="2" charset="0"/>
            </a:endParaRPr>
          </a:p>
          <a:p>
            <a:pPr marL="0" indent="0">
              <a:buNone/>
            </a:pPr>
            <a:endParaRPr lang="en-US" altLang="ja-JP" sz="2000" dirty="0">
              <a:latin typeface="Times" pitchFamily="2" charset="0"/>
            </a:endParaRPr>
          </a:p>
          <a:p>
            <a:pPr marL="0" indent="0">
              <a:buNone/>
            </a:pPr>
            <a:endParaRPr lang="en-US" altLang="ja-JP" sz="2000" dirty="0">
              <a:latin typeface="Times" pitchFamily="2" charset="0"/>
            </a:endParaRPr>
          </a:p>
          <a:p>
            <a:pPr marL="0" indent="0">
              <a:buNone/>
            </a:pPr>
            <a:r>
              <a:rPr lang="en-US" altLang="ja-JP" sz="2000" dirty="0">
                <a:latin typeface="Times" pitchFamily="2" charset="0"/>
              </a:rPr>
              <a:t>(11)		??(</a:t>
            </a:r>
            <a:r>
              <a:rPr kumimoji="1" lang="en-US" altLang="ja-JP" sz="2000" b="1" i="1" u="sng" dirty="0">
                <a:highlight>
                  <a:srgbClr val="FFFF00"/>
                </a:highlight>
                <a:latin typeface="Times" pitchFamily="2" charset="0"/>
              </a:rPr>
              <a:t>V	</a:t>
            </a:r>
            <a:r>
              <a:rPr kumimoji="1" lang="en-US" altLang="ja-JP" sz="2000" b="1" i="1" u="sng" dirty="0" err="1">
                <a:highlight>
                  <a:srgbClr val="FFFF00"/>
                </a:highlight>
                <a:latin typeface="Times" pitchFamily="2" charset="0"/>
              </a:rPr>
              <a:t>bas’s’éjn</a:t>
            </a:r>
            <a:r>
              <a:rPr kumimoji="1" lang="en-US" altLang="ja-JP" sz="2000" b="1" i="1" u="sng" dirty="0">
                <a:highlight>
                  <a:srgbClr val="FFFF00"/>
                </a:highlight>
                <a:latin typeface="Times" pitchFamily="2" charset="0"/>
              </a:rPr>
              <a:t>’-e</a:t>
            </a:r>
            <a:r>
              <a:rPr kumimoji="1" lang="en-US" altLang="ja-JP" sz="2000" dirty="0">
                <a:latin typeface="Times" pitchFamily="2" charset="0"/>
              </a:rPr>
              <a:t>)</a:t>
            </a:r>
            <a:r>
              <a:rPr kumimoji="1" lang="en-US" altLang="ja-JP" sz="2000" i="1" dirty="0">
                <a:latin typeface="Times" pitchFamily="2" charset="0"/>
              </a:rPr>
              <a:t>		</a:t>
            </a:r>
            <a:r>
              <a:rPr kumimoji="1" lang="en-US" altLang="ja-JP" sz="2000" i="1" dirty="0" err="1">
                <a:latin typeface="Times" pitchFamily="2" charset="0"/>
              </a:rPr>
              <a:t>n’ikakógo</a:t>
            </a:r>
            <a:r>
              <a:rPr kumimoji="1" lang="en-US" altLang="ja-JP" sz="2000" i="1" dirty="0">
                <a:latin typeface="Times" pitchFamily="2" charset="0"/>
              </a:rPr>
              <a:t>	</a:t>
            </a:r>
            <a:r>
              <a:rPr kumimoji="1" lang="en-US" altLang="ja-JP" sz="2000" i="1" dirty="0" err="1">
                <a:latin typeface="Times" pitchFamily="2" charset="0"/>
              </a:rPr>
              <a:t>r’ebénk</a:t>
            </a:r>
            <a:r>
              <a:rPr kumimoji="1" lang="en-US" altLang="ja-JP" sz="2000" i="1" dirty="0">
                <a:latin typeface="Times" pitchFamily="2" charset="0"/>
              </a:rPr>
              <a:t>-a		</a:t>
            </a:r>
            <a:r>
              <a:rPr kumimoji="1" lang="en-US" altLang="ja-JP" sz="2000" i="1" dirty="0" err="1">
                <a:latin typeface="Times" pitchFamily="2" charset="0"/>
              </a:rPr>
              <a:t>n’e</a:t>
            </a:r>
            <a:r>
              <a:rPr kumimoji="1" lang="en-US" altLang="ja-JP" sz="2000" i="1" dirty="0">
                <a:latin typeface="Times" pitchFamily="2" charset="0"/>
              </a:rPr>
              <a:t>		</a:t>
            </a:r>
            <a:r>
              <a:rPr kumimoji="1" lang="en-US" altLang="ja-JP" sz="2000" b="1" i="1" dirty="0" err="1">
                <a:latin typeface="Times" pitchFamily="2" charset="0"/>
              </a:rPr>
              <a:t>pláva</a:t>
            </a:r>
            <a:r>
              <a:rPr kumimoji="1" lang="en-US" altLang="ja-JP" sz="2000" b="1" i="1" dirty="0">
                <a:latin typeface="Times" pitchFamily="2" charset="0"/>
              </a:rPr>
              <a:t>-et.</a:t>
            </a:r>
            <a:r>
              <a:rPr kumimoji="1" lang="en-US" altLang="ja-JP" sz="2000" i="1" dirty="0">
                <a:latin typeface="Times" pitchFamily="2" charset="0"/>
              </a:rPr>
              <a:t>			</a:t>
            </a:r>
            <a:r>
              <a:rPr kumimoji="1" lang="en-US" altLang="ja-JP" sz="2000" dirty="0">
                <a:latin typeface="Times" pitchFamily="2" charset="0"/>
              </a:rPr>
              <a:t>(</a:t>
            </a:r>
            <a:r>
              <a:rPr kumimoji="1" lang="en-US" altLang="ja-JP" sz="2000" dirty="0" err="1">
                <a:latin typeface="Times" pitchFamily="2" charset="0"/>
              </a:rPr>
              <a:t>Pesetsky</a:t>
            </a:r>
            <a:r>
              <a:rPr kumimoji="1" lang="en-US" altLang="ja-JP" sz="2000" dirty="0">
                <a:latin typeface="Times" pitchFamily="2" charset="0"/>
              </a:rPr>
              <a:t> 1982: 45)</a:t>
            </a:r>
          </a:p>
          <a:p>
            <a:r>
              <a:rPr kumimoji="1" lang="en-US" altLang="ja-JP" sz="2000" i="1" dirty="0">
                <a:latin typeface="Times" pitchFamily="2" charset="0"/>
              </a:rPr>
              <a:t>		</a:t>
            </a:r>
            <a:r>
              <a:rPr kumimoji="1" lang="en-US" altLang="ja-JP" sz="2000" dirty="0">
                <a:latin typeface="Times" pitchFamily="2" charset="0"/>
              </a:rPr>
              <a:t>??(</a:t>
            </a:r>
            <a:r>
              <a:rPr kumimoji="1" lang="en-US" altLang="ja-JP" sz="2000" b="1" dirty="0">
                <a:latin typeface="Times" pitchFamily="2" charset="0"/>
              </a:rPr>
              <a:t>in</a:t>
            </a:r>
            <a:r>
              <a:rPr kumimoji="1" lang="en-US" altLang="ja-JP" sz="2000" b="1" i="1" dirty="0">
                <a:latin typeface="Times" pitchFamily="2" charset="0"/>
              </a:rPr>
              <a:t>	</a:t>
            </a:r>
            <a:r>
              <a:rPr kumimoji="1" lang="en-US" altLang="ja-JP" sz="2000" b="1" dirty="0">
                <a:latin typeface="Times" pitchFamily="2" charset="0"/>
              </a:rPr>
              <a:t>pool-</a:t>
            </a:r>
            <a:r>
              <a:rPr kumimoji="1" lang="en-US" altLang="ja-JP" sz="2000" b="1" cap="small" dirty="0" err="1">
                <a:latin typeface="Times" pitchFamily="2" charset="0"/>
              </a:rPr>
              <a:t>m.sg.loc</a:t>
            </a:r>
            <a:r>
              <a:rPr kumimoji="1" lang="en-US" altLang="ja-JP" sz="2000" cap="small" dirty="0">
                <a:latin typeface="Times" pitchFamily="2" charset="0"/>
              </a:rPr>
              <a:t>)</a:t>
            </a:r>
            <a:r>
              <a:rPr kumimoji="1" lang="en-US" altLang="ja-JP" sz="2000" dirty="0">
                <a:latin typeface="Times" pitchFamily="2" charset="0"/>
              </a:rPr>
              <a:t>	no-</a:t>
            </a:r>
            <a:r>
              <a:rPr kumimoji="1" lang="en-US" altLang="ja-JP" sz="2000" cap="small" dirty="0">
                <a:latin typeface="Times" pitchFamily="2" charset="0"/>
              </a:rPr>
              <a:t>m.sg.gen</a:t>
            </a:r>
            <a:r>
              <a:rPr kumimoji="1" lang="en-US" altLang="ja-JP" sz="2000" dirty="0">
                <a:latin typeface="Times" pitchFamily="2" charset="0"/>
              </a:rPr>
              <a:t>	child-</a:t>
            </a:r>
            <a:r>
              <a:rPr kumimoji="1" lang="en-US" altLang="ja-JP" sz="2000" cap="small" dirty="0">
                <a:latin typeface="Times" pitchFamily="2" charset="0"/>
              </a:rPr>
              <a:t>m.sg.gen</a:t>
            </a:r>
            <a:r>
              <a:rPr kumimoji="1" lang="en-US" altLang="ja-JP" sz="2000" dirty="0">
                <a:latin typeface="Times" pitchFamily="2" charset="0"/>
              </a:rPr>
              <a:t>	</a:t>
            </a:r>
            <a:r>
              <a:rPr kumimoji="1" lang="en-US" altLang="ja-JP" sz="2000" cap="small" dirty="0">
                <a:latin typeface="Times" pitchFamily="2" charset="0"/>
              </a:rPr>
              <a:t>neg		</a:t>
            </a:r>
            <a:r>
              <a:rPr kumimoji="1" lang="en-US" altLang="ja-JP" sz="2000" b="1" cap="small" dirty="0">
                <a:latin typeface="Times" pitchFamily="2" charset="0"/>
              </a:rPr>
              <a:t>[</a:t>
            </a:r>
            <a:r>
              <a:rPr kumimoji="1" lang="en-US" altLang="ja-JP" sz="2000" b="1" dirty="0">
                <a:latin typeface="Times" pitchFamily="2" charset="0"/>
              </a:rPr>
              <a:t>float</a:t>
            </a:r>
            <a:r>
              <a:rPr kumimoji="1" lang="en-US" altLang="ja-JP" sz="2000" dirty="0">
                <a:latin typeface="Times" pitchFamily="2" charset="0"/>
              </a:rPr>
              <a:t>/*swim</a:t>
            </a:r>
            <a:r>
              <a:rPr kumimoji="1" lang="en-US" altLang="ja-JP" sz="2000" b="1" cap="small" dirty="0">
                <a:latin typeface="Times" pitchFamily="2" charset="0"/>
              </a:rPr>
              <a:t>]-3.sg.prs.</a:t>
            </a:r>
          </a:p>
          <a:p>
            <a:r>
              <a:rPr kumimoji="1" lang="en-US" altLang="ja-JP" sz="2000" cap="small" dirty="0">
                <a:latin typeface="Times" pitchFamily="2" charset="0"/>
              </a:rPr>
              <a:t>		</a:t>
            </a:r>
            <a:r>
              <a:rPr kumimoji="1" lang="ja-JP" altLang="en-US" sz="2000" cap="small">
                <a:latin typeface="Times" pitchFamily="2" charset="0"/>
              </a:rPr>
              <a:t>「プールには子供は一人も</a:t>
            </a:r>
            <a:r>
              <a:rPr kumimoji="1" lang="en-US" altLang="ja-JP" sz="2000" cap="small" dirty="0">
                <a:latin typeface="Times" pitchFamily="2" charset="0"/>
              </a:rPr>
              <a:t> [</a:t>
            </a:r>
            <a:r>
              <a:rPr kumimoji="1" lang="ja-JP" altLang="en-US" sz="2000" b="1" cap="small">
                <a:latin typeface="Times" pitchFamily="2" charset="0"/>
              </a:rPr>
              <a:t>浮かんで</a:t>
            </a:r>
            <a:r>
              <a:rPr kumimoji="1" lang="en-US" altLang="ja-JP" sz="2000" cap="small" dirty="0">
                <a:latin typeface="Times" pitchFamily="2" charset="0"/>
              </a:rPr>
              <a:t>/*</a:t>
            </a:r>
            <a:r>
              <a:rPr kumimoji="1" lang="ja-JP" altLang="en-US" sz="2000" cap="small">
                <a:latin typeface="Times" pitchFamily="2" charset="0"/>
              </a:rPr>
              <a:t>泳いで</a:t>
            </a:r>
            <a:r>
              <a:rPr kumimoji="1" lang="en-US" altLang="ja-JP" sz="2000" cap="small" dirty="0">
                <a:latin typeface="Times" pitchFamily="2" charset="0"/>
              </a:rPr>
              <a:t>] </a:t>
            </a:r>
            <a:r>
              <a:rPr kumimoji="1" lang="ja-JP" altLang="en-US" sz="2000" cap="small">
                <a:latin typeface="Times" pitchFamily="2" charset="0"/>
              </a:rPr>
              <a:t>いない」</a:t>
            </a:r>
            <a:endParaRPr kumimoji="1" lang="en-US" altLang="ja-JP" sz="2000" cap="small" dirty="0">
              <a:latin typeface="Times" pitchFamily="2" charset="0"/>
            </a:endParaRPr>
          </a:p>
          <a:p>
            <a:endParaRPr kumimoji="1" lang="en-US" altLang="ja-JP" sz="2000" dirty="0">
              <a:latin typeface="Times" pitchFamily="2" charset="0"/>
            </a:endParaRPr>
          </a:p>
          <a:p>
            <a:r>
              <a:rPr kumimoji="1" lang="en-US" altLang="ja-JP" sz="2000" dirty="0">
                <a:latin typeface="Times" pitchFamily="2" charset="0"/>
              </a:rPr>
              <a:t>(12)</a:t>
            </a:r>
            <a:r>
              <a:rPr lang="en-US" altLang="ja-JP" sz="2000" b="1" i="1" dirty="0">
                <a:latin typeface="Times" pitchFamily="2" charset="0"/>
              </a:rPr>
              <a:t>		</a:t>
            </a:r>
            <a:r>
              <a:rPr lang="en-US" altLang="ja-JP" sz="2000" dirty="0">
                <a:latin typeface="Times" pitchFamily="2" charset="0"/>
              </a:rPr>
              <a:t>??(</a:t>
            </a:r>
            <a:r>
              <a:rPr lang="en-US" altLang="ja-JP" sz="2000" b="1" i="1" u="sng" dirty="0" err="1">
                <a:highlight>
                  <a:srgbClr val="FFFF00"/>
                </a:highlight>
                <a:latin typeface="Times" pitchFamily="2" charset="0"/>
              </a:rPr>
              <a:t>M’éždu</a:t>
            </a:r>
            <a:r>
              <a:rPr lang="en-US" altLang="ja-JP" sz="2000" b="1" i="1" u="sng" dirty="0">
                <a:effectLst/>
                <a:highlight>
                  <a:srgbClr val="FFFF00"/>
                </a:highlight>
                <a:latin typeface="Times" pitchFamily="2" charset="0"/>
              </a:rPr>
              <a:t>	</a:t>
            </a:r>
            <a:r>
              <a:rPr lang="en-US" altLang="ja-JP" sz="2000" b="1" i="1" u="sng" dirty="0" err="1">
                <a:highlight>
                  <a:srgbClr val="FFFF00"/>
                </a:highlight>
                <a:latin typeface="Times" pitchFamily="2" charset="0"/>
              </a:rPr>
              <a:t>br’évn-am’i</a:t>
            </a:r>
            <a:r>
              <a:rPr lang="en-US" altLang="ja-JP" sz="2000" dirty="0">
                <a:latin typeface="Times" pitchFamily="2" charset="0"/>
              </a:rPr>
              <a:t>)</a:t>
            </a:r>
            <a:r>
              <a:rPr lang="en-US" altLang="ja-JP" sz="2000" i="1" dirty="0">
                <a:latin typeface="Times" pitchFamily="2" charset="0"/>
              </a:rPr>
              <a:t>		</a:t>
            </a:r>
            <a:r>
              <a:rPr lang="en-US" altLang="ja-JP" sz="2000" i="1" dirty="0" err="1">
                <a:latin typeface="Times" pitchFamily="2" charset="0"/>
              </a:rPr>
              <a:t>n’e</a:t>
            </a:r>
            <a:r>
              <a:rPr lang="en-US" altLang="ja-JP" sz="2000" i="1" dirty="0">
                <a:latin typeface="Times" pitchFamily="2" charset="0"/>
              </a:rPr>
              <a:t>		</a:t>
            </a:r>
            <a:r>
              <a:rPr lang="en-US" altLang="ja-JP" sz="2000" b="1" i="1" dirty="0">
                <a:latin typeface="Times" pitchFamily="2" charset="0"/>
              </a:rPr>
              <a:t>skryvá-lo-s’</a:t>
            </a:r>
            <a:r>
              <a:rPr lang="en-US" altLang="ja-JP" sz="2000" i="1" dirty="0">
                <a:latin typeface="Times" pitchFamily="2" charset="0"/>
              </a:rPr>
              <a:t>			</a:t>
            </a:r>
            <a:r>
              <a:rPr lang="en-US" altLang="ja-JP" sz="2000" i="1" dirty="0" err="1">
                <a:latin typeface="Times" pitchFamily="2" charset="0"/>
              </a:rPr>
              <a:t>tarakán-ov</a:t>
            </a:r>
            <a:r>
              <a:rPr lang="en-US" altLang="ja-JP" sz="2000" i="1" dirty="0">
                <a:latin typeface="Times" pitchFamily="2" charset="0"/>
              </a:rPr>
              <a:t>.		</a:t>
            </a:r>
            <a:r>
              <a:rPr lang="en-US" altLang="ja-JP" sz="2000" dirty="0">
                <a:latin typeface="Times" pitchFamily="2" charset="0"/>
              </a:rPr>
              <a:t>(Babby 2001: 50-51)</a:t>
            </a:r>
            <a:endParaRPr lang="en-US" altLang="ja-JP" sz="2000" b="1" dirty="0">
              <a:latin typeface="Times" pitchFamily="2" charset="0"/>
            </a:endParaRPr>
          </a:p>
          <a:p>
            <a:pPr marL="0" indent="0">
              <a:buNone/>
            </a:pPr>
            <a:r>
              <a:rPr kumimoji="1" lang="en-US" altLang="ja-JP" sz="2000" cap="small" dirty="0">
                <a:latin typeface="Times" pitchFamily="2" charset="0"/>
              </a:rPr>
              <a:t>	</a:t>
            </a:r>
            <a:r>
              <a:rPr lang="en-US" altLang="ja-JP" sz="2000" dirty="0">
                <a:latin typeface="Times" pitchFamily="2" charset="0"/>
              </a:rPr>
              <a:t> 	??(</a:t>
            </a:r>
            <a:r>
              <a:rPr lang="en-US" altLang="ja-JP" sz="2000" b="1" dirty="0">
                <a:latin typeface="Times" pitchFamily="2" charset="0"/>
              </a:rPr>
              <a:t>between	beam-</a:t>
            </a:r>
            <a:r>
              <a:rPr lang="en-US" altLang="ja-JP" sz="2000" b="1" cap="small" dirty="0" err="1">
                <a:latin typeface="Times" pitchFamily="2" charset="0"/>
              </a:rPr>
              <a:t>n.pl.inst</a:t>
            </a:r>
            <a:r>
              <a:rPr lang="en-US" altLang="ja-JP" sz="2000" b="1" cap="small" dirty="0">
                <a:latin typeface="Times" pitchFamily="2" charset="0"/>
              </a:rPr>
              <a:t>)</a:t>
            </a:r>
            <a:r>
              <a:rPr lang="en-US" altLang="ja-JP" sz="2000" dirty="0">
                <a:latin typeface="Times" pitchFamily="2" charset="0"/>
              </a:rPr>
              <a:t>	</a:t>
            </a:r>
            <a:r>
              <a:rPr lang="en-US" altLang="ja-JP" sz="2000" cap="small" dirty="0">
                <a:latin typeface="Times" pitchFamily="2" charset="0"/>
              </a:rPr>
              <a:t>neg</a:t>
            </a:r>
            <a:r>
              <a:rPr lang="en-US" altLang="ja-JP" sz="2000" dirty="0">
                <a:latin typeface="Times" pitchFamily="2" charset="0"/>
              </a:rPr>
              <a:t>		</a:t>
            </a:r>
            <a:r>
              <a:rPr lang="en-US" altLang="ja-JP" sz="2000" b="1" dirty="0">
                <a:latin typeface="Times" pitchFamily="2" charset="0"/>
              </a:rPr>
              <a:t>hide-3.</a:t>
            </a:r>
            <a:r>
              <a:rPr lang="en-US" altLang="ja-JP" sz="2000" b="1" cap="small" dirty="0">
                <a:latin typeface="Times" pitchFamily="2" charset="0"/>
              </a:rPr>
              <a:t>sg.n.past</a:t>
            </a:r>
            <a:r>
              <a:rPr lang="en-US" altLang="ja-JP" sz="2000" cap="small" dirty="0">
                <a:latin typeface="Times" pitchFamily="2" charset="0"/>
              </a:rPr>
              <a:t>		</a:t>
            </a:r>
            <a:r>
              <a:rPr lang="en-US" altLang="ja-JP" sz="2000" dirty="0">
                <a:latin typeface="Times" pitchFamily="2" charset="0"/>
              </a:rPr>
              <a:t>cockroach-</a:t>
            </a:r>
            <a:r>
              <a:rPr lang="en-US" altLang="ja-JP" sz="2000" cap="small" dirty="0">
                <a:latin typeface="Times" pitchFamily="2" charset="0"/>
              </a:rPr>
              <a:t>m.pl.gen</a:t>
            </a:r>
            <a:r>
              <a:rPr lang="en-US" altLang="ja-JP" sz="2000" dirty="0">
                <a:latin typeface="Times" pitchFamily="2" charset="0"/>
              </a:rPr>
              <a:t>.</a:t>
            </a:r>
            <a:endParaRPr kumimoji="1" lang="en-US" altLang="ja-JP" sz="2000" b="1" cap="small" dirty="0">
              <a:latin typeface="Times" pitchFamily="2" charset="0"/>
            </a:endParaRPr>
          </a:p>
          <a:p>
            <a:r>
              <a:rPr kumimoji="1" lang="en-US" altLang="ja-JP" sz="2000" b="1" cap="small" dirty="0">
                <a:latin typeface="Times" pitchFamily="2" charset="0"/>
              </a:rPr>
              <a:t>		</a:t>
            </a:r>
            <a:r>
              <a:rPr kumimoji="1" lang="ja-JP" altLang="en-US" sz="2000" cap="small">
                <a:latin typeface="Times" pitchFamily="2" charset="0"/>
              </a:rPr>
              <a:t>「丸太の間にゴキブリは一匹も</a:t>
            </a:r>
            <a:r>
              <a:rPr kumimoji="1" lang="ja-JP" altLang="en-US" sz="2000" b="1" cap="small">
                <a:latin typeface="Times" pitchFamily="2" charset="0"/>
              </a:rPr>
              <a:t>潜んで</a:t>
            </a:r>
            <a:r>
              <a:rPr kumimoji="1" lang="ja-JP" altLang="en-US" sz="2000" cap="small">
                <a:latin typeface="Times" pitchFamily="2" charset="0"/>
              </a:rPr>
              <a:t>いなかった」</a:t>
            </a:r>
            <a:endParaRPr kumimoji="1" lang="en-US" altLang="ja-JP" sz="2000" dirty="0">
              <a:latin typeface="Times" pitchFamily="2" charset="0"/>
            </a:endParaRPr>
          </a:p>
          <a:p>
            <a:pPr marL="0" indent="0">
              <a:buNone/>
            </a:pPr>
            <a:endParaRPr kumimoji="1" lang="en-US" altLang="ja-JP" sz="2000" dirty="0">
              <a:latin typeface="Times" pitchFamily="2" charset="0"/>
            </a:endParaRPr>
          </a:p>
          <a:p>
            <a:r>
              <a:rPr kumimoji="1" lang="en-US" altLang="ja-JP" sz="2000" dirty="0">
                <a:latin typeface="Times" pitchFamily="2" charset="0"/>
              </a:rPr>
              <a:t>(13)		??(</a:t>
            </a:r>
            <a:r>
              <a:rPr kumimoji="1" lang="en-US" altLang="ja-JP" sz="2000" b="1" i="1" u="sng" dirty="0" err="1">
                <a:highlight>
                  <a:srgbClr val="FFFF00"/>
                </a:highlight>
                <a:latin typeface="Times" pitchFamily="2" charset="0"/>
              </a:rPr>
              <a:t>Zd’es</a:t>
            </a:r>
            <a:r>
              <a:rPr kumimoji="1" lang="en-US" altLang="ja-JP" sz="2000" b="1" i="1" u="sng" dirty="0">
                <a:highlight>
                  <a:srgbClr val="FFFF00"/>
                </a:highlight>
                <a:latin typeface="Times" pitchFamily="2" charset="0"/>
              </a:rPr>
              <a:t>’</a:t>
            </a:r>
            <a:r>
              <a:rPr kumimoji="1" lang="en-US" altLang="ja-JP" sz="2000" dirty="0">
                <a:latin typeface="Times" pitchFamily="2" charset="0"/>
              </a:rPr>
              <a:t>)</a:t>
            </a:r>
            <a:r>
              <a:rPr lang="en-US" altLang="ja-JP" sz="2000" i="1" dirty="0">
                <a:latin typeface="Times" pitchFamily="2" charset="0"/>
              </a:rPr>
              <a:t> </a:t>
            </a:r>
            <a:r>
              <a:rPr lang="en-US" altLang="ja-JP" sz="2000" b="1" i="1" dirty="0">
                <a:effectLst/>
                <a:latin typeface="Times" pitchFamily="2" charset="0"/>
              </a:rPr>
              <a:t>		</a:t>
            </a:r>
            <a:r>
              <a:rPr lang="en-US" altLang="ja-JP" sz="2000" i="1" dirty="0" err="1">
                <a:latin typeface="Times" pitchFamily="2" charset="0"/>
              </a:rPr>
              <a:t>n’ikogdá</a:t>
            </a:r>
            <a:r>
              <a:rPr lang="en-US" altLang="ja-JP" sz="2000" i="1" dirty="0">
                <a:latin typeface="Times" pitchFamily="2" charset="0"/>
              </a:rPr>
              <a:t>		</a:t>
            </a:r>
            <a:r>
              <a:rPr lang="en-US" altLang="ja-JP" sz="2000" i="1" dirty="0" err="1">
                <a:latin typeface="Times" pitchFamily="2" charset="0"/>
              </a:rPr>
              <a:t>n’e</a:t>
            </a:r>
            <a:r>
              <a:rPr lang="en-US" altLang="ja-JP" sz="2000" i="1" dirty="0">
                <a:latin typeface="Times" pitchFamily="2" charset="0"/>
              </a:rPr>
              <a:t>		</a:t>
            </a:r>
            <a:r>
              <a:rPr lang="en-US" altLang="ja-JP" sz="2000" b="1" i="1" dirty="0">
                <a:latin typeface="Times" pitchFamily="2" charset="0"/>
              </a:rPr>
              <a:t>š-l-o</a:t>
            </a:r>
            <a:r>
              <a:rPr lang="en-US" altLang="ja-JP" sz="2000" i="1" dirty="0">
                <a:latin typeface="Times" pitchFamily="2" charset="0"/>
              </a:rPr>
              <a:t>			</a:t>
            </a:r>
            <a:r>
              <a:rPr lang="en-US" altLang="ja-JP" sz="2000" i="1" dirty="0" err="1">
                <a:latin typeface="Times" pitchFamily="2" charset="0"/>
              </a:rPr>
              <a:t>dožd</a:t>
            </a:r>
            <a:r>
              <a:rPr lang="en-US" altLang="ja-JP" sz="2000" i="1" dirty="0">
                <a:latin typeface="Times" pitchFamily="2" charset="0"/>
              </a:rPr>
              <a:t>’-</a:t>
            </a:r>
            <a:r>
              <a:rPr lang="en-US" altLang="ja-JP" sz="2000" i="1" dirty="0" err="1">
                <a:latin typeface="Times" pitchFamily="2" charset="0"/>
              </a:rPr>
              <a:t>éj</a:t>
            </a:r>
            <a:r>
              <a:rPr lang="en-US" altLang="ja-JP" sz="2000" i="1" dirty="0">
                <a:latin typeface="Times" pitchFamily="2" charset="0"/>
              </a:rPr>
              <a:t>.				</a:t>
            </a:r>
            <a:r>
              <a:rPr lang="en-US" altLang="ja-JP" sz="2000" dirty="0">
                <a:latin typeface="Times" pitchFamily="2" charset="0"/>
              </a:rPr>
              <a:t>(McGrady 2022: 6)</a:t>
            </a:r>
            <a:endParaRPr lang="en-US" altLang="ja-JP" sz="2000" dirty="0">
              <a:effectLst/>
              <a:latin typeface="Times" pitchFamily="2" charset="0"/>
            </a:endParaRPr>
          </a:p>
          <a:p>
            <a:pPr marL="0" indent="0">
              <a:buNone/>
            </a:pPr>
            <a:r>
              <a:rPr lang="en-US" altLang="ja-JP" sz="2000" dirty="0">
                <a:latin typeface="Times" pitchFamily="2" charset="0"/>
              </a:rPr>
              <a:t>		??(</a:t>
            </a:r>
            <a:r>
              <a:rPr lang="en-US" altLang="ja-JP" sz="2000" b="1" dirty="0">
                <a:latin typeface="Times" pitchFamily="2" charset="0"/>
              </a:rPr>
              <a:t>here)</a:t>
            </a:r>
            <a:r>
              <a:rPr lang="en-US" altLang="ja-JP" sz="2000" b="1" cap="small" dirty="0">
                <a:latin typeface="Times" pitchFamily="2" charset="0"/>
              </a:rPr>
              <a:t>	</a:t>
            </a:r>
            <a:r>
              <a:rPr lang="en-US" altLang="ja-JP" sz="2000" cap="small" dirty="0">
                <a:latin typeface="Times" pitchFamily="2" charset="0"/>
              </a:rPr>
              <a:t>		</a:t>
            </a:r>
            <a:r>
              <a:rPr lang="en-US" altLang="ja-JP" sz="2000" dirty="0">
                <a:latin typeface="Times" pitchFamily="2" charset="0"/>
              </a:rPr>
              <a:t>never		</a:t>
            </a:r>
            <a:r>
              <a:rPr lang="en-US" altLang="ja-JP" sz="2000" cap="small" dirty="0">
                <a:latin typeface="Times" pitchFamily="2" charset="0"/>
              </a:rPr>
              <a:t>neg</a:t>
            </a:r>
            <a:r>
              <a:rPr lang="en-US" altLang="ja-JP" sz="2000" dirty="0">
                <a:latin typeface="Times" pitchFamily="2" charset="0"/>
              </a:rPr>
              <a:t>		</a:t>
            </a:r>
            <a:r>
              <a:rPr lang="en-US" altLang="ja-JP" sz="2000" b="1" dirty="0">
                <a:latin typeface="Times" pitchFamily="2" charset="0"/>
              </a:rPr>
              <a:t>go-3.</a:t>
            </a:r>
            <a:r>
              <a:rPr lang="en-US" altLang="ja-JP" sz="2000" b="1" cap="small" dirty="0">
                <a:latin typeface="Times" pitchFamily="2" charset="0"/>
              </a:rPr>
              <a:t>n.sg.past</a:t>
            </a:r>
            <a:r>
              <a:rPr lang="en-US" altLang="ja-JP" sz="2000" cap="small" dirty="0">
                <a:latin typeface="Times" pitchFamily="2" charset="0"/>
              </a:rPr>
              <a:t>	</a:t>
            </a:r>
            <a:r>
              <a:rPr lang="en-US" altLang="ja-JP" sz="2000" dirty="0">
                <a:latin typeface="Times" pitchFamily="2" charset="0"/>
              </a:rPr>
              <a:t>rain-</a:t>
            </a:r>
            <a:r>
              <a:rPr lang="en-US" altLang="ja-JP" sz="2000" cap="small" dirty="0">
                <a:latin typeface="Times" pitchFamily="2" charset="0"/>
              </a:rPr>
              <a:t>m.pl.gen.</a:t>
            </a:r>
          </a:p>
          <a:p>
            <a:pPr marL="0" indent="0">
              <a:buNone/>
            </a:pPr>
            <a:r>
              <a:rPr lang="en-US" altLang="ja-JP" sz="2000" dirty="0">
                <a:latin typeface="Times" pitchFamily="2" charset="0"/>
              </a:rPr>
              <a:t>		</a:t>
            </a:r>
            <a:r>
              <a:rPr lang="ja-JP" altLang="en-US" sz="2000">
                <a:latin typeface="Times" pitchFamily="2" charset="0"/>
              </a:rPr>
              <a:t>「ここじゃ雨なんか</a:t>
            </a:r>
            <a:r>
              <a:rPr lang="ja-JP" altLang="en-US" sz="2000" b="1">
                <a:latin typeface="Times" pitchFamily="2" charset="0"/>
              </a:rPr>
              <a:t>降らない</a:t>
            </a:r>
            <a:r>
              <a:rPr lang="ja-JP" altLang="en-US" sz="2000">
                <a:latin typeface="Times" pitchFamily="2" charset="0"/>
              </a:rPr>
              <a:t> </a:t>
            </a:r>
            <a:r>
              <a:rPr lang="en-US" altLang="ja-JP" sz="2000" dirty="0">
                <a:latin typeface="Times" pitchFamily="2" charset="0"/>
              </a:rPr>
              <a:t>(</a:t>
            </a:r>
            <a:r>
              <a:rPr lang="ja-JP" altLang="en-US" sz="2000">
                <a:latin typeface="Times" pitchFamily="2" charset="0"/>
              </a:rPr>
              <a:t>これまで一度も降ってこなかった</a:t>
            </a:r>
            <a:r>
              <a:rPr lang="en-US" altLang="ja-JP" sz="2000" dirty="0">
                <a:latin typeface="Times" pitchFamily="2" charset="0"/>
              </a:rPr>
              <a:t>)</a:t>
            </a:r>
            <a:r>
              <a:rPr lang="ja-JP" altLang="en-US" sz="2000">
                <a:latin typeface="Times" pitchFamily="2" charset="0"/>
              </a:rPr>
              <a:t>」</a:t>
            </a:r>
            <a:endParaRPr lang="en-US" altLang="ja-JP" sz="2000" dirty="0">
              <a:latin typeface="Times" pitchFamily="2" charset="0"/>
            </a:endParaRPr>
          </a:p>
          <a:p>
            <a:pPr marL="0" indent="0">
              <a:buNone/>
            </a:pPr>
            <a:endParaRPr lang="en-US" altLang="ja-JP" sz="2000" dirty="0">
              <a:latin typeface="Times" pitchFamily="2" charset="0"/>
            </a:endParaRPr>
          </a:p>
          <a:p>
            <a:pPr marL="342900" indent="-342900">
              <a:buFont typeface="Wingdings" pitchFamily="2" charset="2"/>
              <a:buChar char="ü"/>
            </a:pPr>
            <a:r>
              <a:rPr lang="ja-JP" altLang="en-US" sz="2000" b="1">
                <a:latin typeface="Times" pitchFamily="2" charset="0"/>
              </a:rPr>
              <a:t>非能格自動詞文</a:t>
            </a:r>
            <a:r>
              <a:rPr lang="ja-JP" altLang="en-US" sz="2000">
                <a:latin typeface="Times" pitchFamily="2" charset="0"/>
              </a:rPr>
              <a:t>は否定生格を認可しにくいとされている </a:t>
            </a:r>
            <a:r>
              <a:rPr lang="en-US" altLang="ja-JP" sz="2000" dirty="0">
                <a:latin typeface="Times" pitchFamily="2" charset="0"/>
              </a:rPr>
              <a:t>(Babby</a:t>
            </a:r>
            <a:r>
              <a:rPr lang="ja-JP" altLang="en-US" sz="2000">
                <a:latin typeface="Times" pitchFamily="2" charset="0"/>
              </a:rPr>
              <a:t>の情報構造説に対する例外の一つ</a:t>
            </a:r>
            <a:r>
              <a:rPr lang="en-US" altLang="ja-JP" sz="2000" dirty="0">
                <a:latin typeface="Times" pitchFamily="2" charset="0"/>
              </a:rPr>
              <a:t>)</a:t>
            </a:r>
            <a:r>
              <a:rPr lang="ja-JP" altLang="en-US" sz="2000">
                <a:latin typeface="Times" pitchFamily="2" charset="0"/>
              </a:rPr>
              <a:t> が、</a:t>
            </a:r>
            <a:r>
              <a:rPr lang="en-US" altLang="ja-JP" sz="2000" dirty="0">
                <a:latin typeface="Times" pitchFamily="2" charset="0"/>
              </a:rPr>
              <a:t>(11-13)</a:t>
            </a:r>
            <a:r>
              <a:rPr lang="ja-JP" altLang="en-US" sz="2000">
                <a:latin typeface="Times" pitchFamily="2" charset="0"/>
              </a:rPr>
              <a:t> のような文は例外的に</a:t>
            </a:r>
            <a:r>
              <a:rPr lang="en-US" altLang="ja-JP" sz="2000" dirty="0">
                <a:latin typeface="Times" pitchFamily="2" charset="0"/>
              </a:rPr>
              <a:t>OK</a:t>
            </a:r>
            <a:r>
              <a:rPr lang="ja-JP" altLang="en-US" sz="2000">
                <a:latin typeface="Times" pitchFamily="2" charset="0"/>
              </a:rPr>
              <a:t>。ただし</a:t>
            </a:r>
            <a:r>
              <a:rPr lang="ja-JP" altLang="en-US" sz="2000">
                <a:highlight>
                  <a:srgbClr val="FFFF00"/>
                </a:highlight>
                <a:latin typeface="Times" pitchFamily="2" charset="0"/>
              </a:rPr>
              <a:t>場所句</a:t>
            </a:r>
            <a:r>
              <a:rPr lang="ja-JP" altLang="en-US" sz="2000">
                <a:latin typeface="Times" pitchFamily="2" charset="0"/>
              </a:rPr>
              <a:t>の位置は文頭でなければならない。</a:t>
            </a:r>
            <a:endParaRPr lang="en-US" altLang="ja-JP" sz="2000" dirty="0">
              <a:latin typeface="Times" pitchFamily="2" charset="0"/>
            </a:endParaRPr>
          </a:p>
          <a:p>
            <a:pPr marL="342900" indent="-342900">
              <a:buFont typeface="Wingdings" pitchFamily="2" charset="2"/>
              <a:buChar char="ü"/>
            </a:pPr>
            <a:endParaRPr lang="en-US" altLang="ja-JP" sz="2000" dirty="0">
              <a:latin typeface="Times" pitchFamily="2" charset="0"/>
            </a:endParaRPr>
          </a:p>
          <a:p>
            <a:pPr marL="342900" indent="-342900">
              <a:buFont typeface="Wingdings" pitchFamily="2" charset="2"/>
              <a:buChar char="ü"/>
            </a:pPr>
            <a:r>
              <a:rPr lang="ja-JP" altLang="en-US" sz="2000">
                <a:latin typeface="Times" pitchFamily="2" charset="0"/>
              </a:rPr>
              <a:t>視点構造説はこれらの文について、</a:t>
            </a:r>
            <a:r>
              <a:rPr lang="ja-JP" altLang="en-US" sz="2000" b="1">
                <a:latin typeface="Times" pitchFamily="2" charset="0"/>
              </a:rPr>
              <a:t>場所句の倒置によって</a:t>
            </a:r>
            <a:r>
              <a:rPr lang="en-US" altLang="ja-JP" sz="2000" b="1" dirty="0">
                <a:latin typeface="Times" pitchFamily="2" charset="0"/>
              </a:rPr>
              <a:t>LOC</a:t>
            </a:r>
            <a:r>
              <a:rPr lang="ja-JP" altLang="en-US" sz="2000" b="1">
                <a:latin typeface="Times" pitchFamily="2" charset="0"/>
              </a:rPr>
              <a:t>中心の視点構造となり</a:t>
            </a:r>
            <a:r>
              <a:rPr lang="en-US" altLang="ja-JP" sz="2000" b="1" dirty="0">
                <a:latin typeface="Times" pitchFamily="2" charset="0"/>
              </a:rPr>
              <a:t>NES</a:t>
            </a:r>
            <a:r>
              <a:rPr lang="ja-JP" altLang="en-US" sz="2000" b="1">
                <a:latin typeface="Times" pitchFamily="2" charset="0"/>
              </a:rPr>
              <a:t>に変化していると考える</a:t>
            </a:r>
            <a:r>
              <a:rPr lang="ja-JP" altLang="en-US" sz="2000">
                <a:latin typeface="Times" pitchFamily="2" charset="0"/>
              </a:rPr>
              <a:t>ことで一般性の高い説明を与えた。</a:t>
            </a:r>
            <a:endParaRPr lang="en-US" altLang="ja-JP" sz="2000" dirty="0">
              <a:latin typeface="Times" pitchFamily="2" charset="0"/>
            </a:endParaRPr>
          </a:p>
        </p:txBody>
      </p:sp>
    </p:spTree>
    <p:extLst>
      <p:ext uri="{BB962C8B-B14F-4D97-AF65-F5344CB8AC3E}">
        <p14:creationId xmlns:p14="http://schemas.microsoft.com/office/powerpoint/2010/main" val="2523582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1000"/>
                                        <p:tgtEl>
                                          <p:spTgt spid="2">
                                            <p:txEl>
                                              <p:pRg st="3" end="3"/>
                                            </p:txEl>
                                          </p:spTgt>
                                        </p:tgtEl>
                                      </p:cBhvr>
                                    </p:animEffect>
                                    <p:anim calcmode="lin" valueType="num">
                                      <p:cBhvr>
                                        <p:cTn id="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1000"/>
                                        <p:tgtEl>
                                          <p:spTgt spid="2">
                                            <p:txEl>
                                              <p:pRg st="4" end="4"/>
                                            </p:txEl>
                                          </p:spTgt>
                                        </p:tgtEl>
                                      </p:cBhvr>
                                    </p:animEffect>
                                    <p:anim calcmode="lin" valueType="num">
                                      <p:cBhvr>
                                        <p:cTn id="1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1000"/>
                                        <p:tgtEl>
                                          <p:spTgt spid="2">
                                            <p:txEl>
                                              <p:pRg st="5" end="5"/>
                                            </p:txEl>
                                          </p:spTgt>
                                        </p:tgtEl>
                                      </p:cBhvr>
                                    </p:animEffect>
                                    <p:anim calcmode="lin" valueType="num">
                                      <p:cBhvr>
                                        <p:cTn id="1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1000"/>
                                        <p:tgtEl>
                                          <p:spTgt spid="2">
                                            <p:txEl>
                                              <p:pRg st="7" end="7"/>
                                            </p:txEl>
                                          </p:spTgt>
                                        </p:tgtEl>
                                      </p:cBhvr>
                                    </p:animEffect>
                                    <p:anim calcmode="lin" valueType="num">
                                      <p:cBhvr>
                                        <p:cTn id="2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7" end="7"/>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1000"/>
                                        <p:tgtEl>
                                          <p:spTgt spid="2">
                                            <p:txEl>
                                              <p:pRg st="8" end="8"/>
                                            </p:txEl>
                                          </p:spTgt>
                                        </p:tgtEl>
                                      </p:cBhvr>
                                    </p:animEffect>
                                    <p:anim calcmode="lin" valueType="num">
                                      <p:cBhvr>
                                        <p:cTn id="28"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8" end="8"/>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9" end="9"/>
                                            </p:txEl>
                                          </p:spTgt>
                                        </p:tgtEl>
                                        <p:attrNameLst>
                                          <p:attrName>style.visibility</p:attrName>
                                        </p:attrNameLst>
                                      </p:cBhvr>
                                      <p:to>
                                        <p:strVal val="visible"/>
                                      </p:to>
                                    </p:set>
                                    <p:animEffect transition="in" filter="fade">
                                      <p:cBhvr>
                                        <p:cTn id="32" dur="1000"/>
                                        <p:tgtEl>
                                          <p:spTgt spid="2">
                                            <p:txEl>
                                              <p:pRg st="9" end="9"/>
                                            </p:txEl>
                                          </p:spTgt>
                                        </p:tgtEl>
                                      </p:cBhvr>
                                    </p:animEffect>
                                    <p:anim calcmode="lin" valueType="num">
                                      <p:cBhvr>
                                        <p:cTn id="33"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9" end="9"/>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11" end="11"/>
                                            </p:txEl>
                                          </p:spTgt>
                                        </p:tgtEl>
                                        <p:attrNameLst>
                                          <p:attrName>style.visibility</p:attrName>
                                        </p:attrNameLst>
                                      </p:cBhvr>
                                      <p:to>
                                        <p:strVal val="visible"/>
                                      </p:to>
                                    </p:set>
                                    <p:animEffect transition="in" filter="fade">
                                      <p:cBhvr>
                                        <p:cTn id="37" dur="1000"/>
                                        <p:tgtEl>
                                          <p:spTgt spid="2">
                                            <p:txEl>
                                              <p:pRg st="11" end="11"/>
                                            </p:txEl>
                                          </p:spTgt>
                                        </p:tgtEl>
                                      </p:cBhvr>
                                    </p:animEffect>
                                    <p:anim calcmode="lin" valueType="num">
                                      <p:cBhvr>
                                        <p:cTn id="38"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11" end="11"/>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
                                            <p:txEl>
                                              <p:pRg st="12" end="12"/>
                                            </p:txEl>
                                          </p:spTgt>
                                        </p:tgtEl>
                                        <p:attrNameLst>
                                          <p:attrName>style.visibility</p:attrName>
                                        </p:attrNameLst>
                                      </p:cBhvr>
                                      <p:to>
                                        <p:strVal val="visible"/>
                                      </p:to>
                                    </p:set>
                                    <p:animEffect transition="in" filter="fade">
                                      <p:cBhvr>
                                        <p:cTn id="42" dur="1000"/>
                                        <p:tgtEl>
                                          <p:spTgt spid="2">
                                            <p:txEl>
                                              <p:pRg st="12" end="12"/>
                                            </p:txEl>
                                          </p:spTgt>
                                        </p:tgtEl>
                                      </p:cBhvr>
                                    </p:animEffect>
                                    <p:anim calcmode="lin" valueType="num">
                                      <p:cBhvr>
                                        <p:cTn id="43"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12" end="12"/>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2">
                                            <p:txEl>
                                              <p:pRg st="13" end="13"/>
                                            </p:txEl>
                                          </p:spTgt>
                                        </p:tgtEl>
                                        <p:attrNameLst>
                                          <p:attrName>style.visibility</p:attrName>
                                        </p:attrNameLst>
                                      </p:cBhvr>
                                      <p:to>
                                        <p:strVal val="visible"/>
                                      </p:to>
                                    </p:set>
                                    <p:animEffect transition="in" filter="fade">
                                      <p:cBhvr>
                                        <p:cTn id="47" dur="1000"/>
                                        <p:tgtEl>
                                          <p:spTgt spid="2">
                                            <p:txEl>
                                              <p:pRg st="13" end="13"/>
                                            </p:txEl>
                                          </p:spTgt>
                                        </p:tgtEl>
                                      </p:cBhvr>
                                    </p:animEffect>
                                    <p:anim calcmode="lin" valueType="num">
                                      <p:cBhvr>
                                        <p:cTn id="48"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2">
                                            <p:txEl>
                                              <p:pRg st="15" end="15"/>
                                            </p:txEl>
                                          </p:spTgt>
                                        </p:tgtEl>
                                        <p:attrNameLst>
                                          <p:attrName>style.visibility</p:attrName>
                                        </p:attrNameLst>
                                      </p:cBhvr>
                                      <p:to>
                                        <p:strVal val="visible"/>
                                      </p:to>
                                    </p:set>
                                    <p:animEffect transition="in" filter="fade">
                                      <p:cBhvr>
                                        <p:cTn id="54" dur="1000"/>
                                        <p:tgtEl>
                                          <p:spTgt spid="2">
                                            <p:txEl>
                                              <p:pRg st="15" end="15"/>
                                            </p:txEl>
                                          </p:spTgt>
                                        </p:tgtEl>
                                      </p:cBhvr>
                                    </p:animEffect>
                                    <p:anim calcmode="lin" valueType="num">
                                      <p:cBhvr>
                                        <p:cTn id="55" dur="1000" fill="hold"/>
                                        <p:tgtEl>
                                          <p:spTgt spid="2">
                                            <p:txEl>
                                              <p:pRg st="15" end="15"/>
                                            </p:txEl>
                                          </p:spTgt>
                                        </p:tgtEl>
                                        <p:attrNameLst>
                                          <p:attrName>ppt_x</p:attrName>
                                        </p:attrNameLst>
                                      </p:cBhvr>
                                      <p:tavLst>
                                        <p:tav tm="0">
                                          <p:val>
                                            <p:strVal val="#ppt_x"/>
                                          </p:val>
                                        </p:tav>
                                        <p:tav tm="100000">
                                          <p:val>
                                            <p:strVal val="#ppt_x"/>
                                          </p:val>
                                        </p:tav>
                                      </p:tavLst>
                                    </p:anim>
                                    <p:anim calcmode="lin" valueType="num">
                                      <p:cBhvr>
                                        <p:cTn id="56" dur="1000" fill="hold"/>
                                        <p:tgtEl>
                                          <p:spTgt spid="2">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2">
                                            <p:txEl>
                                              <p:pRg st="17" end="17"/>
                                            </p:txEl>
                                          </p:spTgt>
                                        </p:tgtEl>
                                        <p:attrNameLst>
                                          <p:attrName>style.visibility</p:attrName>
                                        </p:attrNameLst>
                                      </p:cBhvr>
                                      <p:to>
                                        <p:strVal val="visible"/>
                                      </p:to>
                                    </p:set>
                                    <p:animEffect transition="in" filter="fade">
                                      <p:cBhvr>
                                        <p:cTn id="61" dur="1000"/>
                                        <p:tgtEl>
                                          <p:spTgt spid="2">
                                            <p:txEl>
                                              <p:pRg st="17" end="17"/>
                                            </p:txEl>
                                          </p:spTgt>
                                        </p:tgtEl>
                                      </p:cBhvr>
                                    </p:animEffect>
                                    <p:anim calcmode="lin" valueType="num">
                                      <p:cBhvr>
                                        <p:cTn id="62" dur="1000" fill="hold"/>
                                        <p:tgtEl>
                                          <p:spTgt spid="2">
                                            <p:txEl>
                                              <p:pRg st="17" end="17"/>
                                            </p:txEl>
                                          </p:spTgt>
                                        </p:tgtEl>
                                        <p:attrNameLst>
                                          <p:attrName>ppt_x</p:attrName>
                                        </p:attrNameLst>
                                      </p:cBhvr>
                                      <p:tavLst>
                                        <p:tav tm="0">
                                          <p:val>
                                            <p:strVal val="#ppt_x"/>
                                          </p:val>
                                        </p:tav>
                                        <p:tav tm="100000">
                                          <p:val>
                                            <p:strVal val="#ppt_x"/>
                                          </p:val>
                                        </p:tav>
                                      </p:tavLst>
                                    </p:anim>
                                    <p:anim calcmode="lin" valueType="num">
                                      <p:cBhvr>
                                        <p:cTn id="63" dur="1000" fill="hold"/>
                                        <p:tgtEl>
                                          <p:spTgt spid="2">
                                            <p:txEl>
                                              <p:pRg st="17" end="1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フレーム">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フレーム</Template>
  <TotalTime>7733</TotalTime>
  <Words>5424</Words>
  <Application>Microsoft Macintosh PowerPoint</Application>
  <PresentationFormat>ワイド画面</PresentationFormat>
  <Paragraphs>260</Paragraphs>
  <Slides>16</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16</vt:i4>
      </vt:variant>
    </vt:vector>
  </HeadingPairs>
  <TitlesOfParts>
    <vt:vector size="25" baseType="lpstr">
      <vt:lpstr>HiraMinProN</vt:lpstr>
      <vt:lpstr>Times</vt:lpstr>
      <vt:lpstr>TimesNewRomanPS</vt:lpstr>
      <vt:lpstr>TimesNewRomanPSMT</vt:lpstr>
      <vt:lpstr>UD Digi Kyokasho NP-R</vt:lpstr>
      <vt:lpstr>Corbel</vt:lpstr>
      <vt:lpstr>Wingdings</vt:lpstr>
      <vt:lpstr>Wingdings 2</vt:lpstr>
      <vt:lpstr>フレーム</vt:lpstr>
      <vt:lpstr>現代ロシア語の 否定生格を認可する 「視点」 とは 誰のものなのか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ここじゃ 雨なんか降らない</dc:title>
  <dc:creator>匿名</dc:creator>
  <cp:lastModifiedBy>S. KINOSHITA</cp:lastModifiedBy>
  <cp:revision>99</cp:revision>
  <dcterms:created xsi:type="dcterms:W3CDTF">2022-11-09T12:43:16Z</dcterms:created>
  <dcterms:modified xsi:type="dcterms:W3CDTF">2023-06-11T01:29:21Z</dcterms:modified>
</cp:coreProperties>
</file>